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6" r:id="rId27"/>
    <p:sldId id="307" r:id="rId28"/>
    <p:sldId id="309"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55" r:id="rId44"/>
    <p:sldId id="326" r:id="rId45"/>
    <p:sldId id="327" r:id="rId46"/>
    <p:sldId id="335" r:id="rId47"/>
    <p:sldId id="337" r:id="rId48"/>
    <p:sldId id="343" r:id="rId49"/>
    <p:sldId id="347" r:id="rId50"/>
    <p:sldId id="350" r:id="rId51"/>
    <p:sldId id="354" r:id="rId52"/>
    <p:sldId id="351" r:id="rId53"/>
    <p:sldId id="353" r:id="rId54"/>
    <p:sldId id="352" r:id="rId55"/>
    <p:sldId id="363" r:id="rId56"/>
    <p:sldId id="375" r:id="rId57"/>
    <p:sldId id="373" r:id="rId58"/>
    <p:sldId id="376" r:id="rId59"/>
    <p:sldId id="361" r:id="rId60"/>
    <p:sldId id="366" r:id="rId61"/>
    <p:sldId id="364" r:id="rId62"/>
    <p:sldId id="369" r:id="rId63"/>
    <p:sldId id="377" r:id="rId64"/>
    <p:sldId id="378" r:id="rId65"/>
    <p:sldId id="370" r:id="rId66"/>
    <p:sldId id="357" r:id="rId67"/>
    <p:sldId id="341" r:id="rId68"/>
    <p:sldId id="342" r:id="rId69"/>
    <p:sldId id="356" r:id="rId7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6357" autoAdjust="0"/>
  </p:normalViewPr>
  <p:slideViewPr>
    <p:cSldViewPr snapToGrid="0">
      <p:cViewPr>
        <p:scale>
          <a:sx n="100" d="100"/>
          <a:sy n="100" d="100"/>
        </p:scale>
        <p:origin x="1704" y="1500"/>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23/10/2023</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23/10/2023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410898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51922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64318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278387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3692219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4174085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4171947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2715309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1108369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646613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121392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58</a:t>
            </a:fld>
            <a:endParaRPr lang="fr-FR" dirty="0"/>
          </a:p>
        </p:txBody>
      </p:sp>
    </p:spTree>
    <p:extLst>
      <p:ext uri="{BB962C8B-B14F-4D97-AF65-F5344CB8AC3E}">
        <p14:creationId xmlns:p14="http://schemas.microsoft.com/office/powerpoint/2010/main" val="2752922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59</a:t>
            </a:fld>
            <a:endParaRPr lang="fr-FR" dirty="0"/>
          </a:p>
        </p:txBody>
      </p:sp>
    </p:spTree>
    <p:extLst>
      <p:ext uri="{BB962C8B-B14F-4D97-AF65-F5344CB8AC3E}">
        <p14:creationId xmlns:p14="http://schemas.microsoft.com/office/powerpoint/2010/main" val="248275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60</a:t>
            </a:fld>
            <a:endParaRPr lang="fr-FR" dirty="0"/>
          </a:p>
        </p:txBody>
      </p:sp>
    </p:spTree>
    <p:extLst>
      <p:ext uri="{BB962C8B-B14F-4D97-AF65-F5344CB8AC3E}">
        <p14:creationId xmlns:p14="http://schemas.microsoft.com/office/powerpoint/2010/main" val="747015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61</a:t>
            </a:fld>
            <a:endParaRPr lang="fr-FR" dirty="0"/>
          </a:p>
        </p:txBody>
      </p:sp>
    </p:spTree>
    <p:extLst>
      <p:ext uri="{BB962C8B-B14F-4D97-AF65-F5344CB8AC3E}">
        <p14:creationId xmlns:p14="http://schemas.microsoft.com/office/powerpoint/2010/main" val="337262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62</a:t>
            </a:fld>
            <a:endParaRPr lang="fr-FR" dirty="0"/>
          </a:p>
        </p:txBody>
      </p:sp>
    </p:spTree>
    <p:extLst>
      <p:ext uri="{BB962C8B-B14F-4D97-AF65-F5344CB8AC3E}">
        <p14:creationId xmlns:p14="http://schemas.microsoft.com/office/powerpoint/2010/main" val="2901932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63</a:t>
            </a:fld>
            <a:endParaRPr lang="fr-FR" dirty="0"/>
          </a:p>
        </p:txBody>
      </p:sp>
    </p:spTree>
    <p:extLst>
      <p:ext uri="{BB962C8B-B14F-4D97-AF65-F5344CB8AC3E}">
        <p14:creationId xmlns:p14="http://schemas.microsoft.com/office/powerpoint/2010/main" val="2863174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64</a:t>
            </a:fld>
            <a:endParaRPr lang="fr-FR" dirty="0"/>
          </a:p>
        </p:txBody>
      </p:sp>
    </p:spTree>
    <p:extLst>
      <p:ext uri="{BB962C8B-B14F-4D97-AF65-F5344CB8AC3E}">
        <p14:creationId xmlns:p14="http://schemas.microsoft.com/office/powerpoint/2010/main" val="315499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65</a:t>
            </a:fld>
            <a:endParaRPr lang="fr-FR" dirty="0"/>
          </a:p>
        </p:txBody>
      </p:sp>
    </p:spTree>
    <p:extLst>
      <p:ext uri="{BB962C8B-B14F-4D97-AF65-F5344CB8AC3E}">
        <p14:creationId xmlns:p14="http://schemas.microsoft.com/office/powerpoint/2010/main" val="98040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66</a:t>
            </a:fld>
            <a:endParaRPr lang="fr-FR" dirty="0"/>
          </a:p>
        </p:txBody>
      </p:sp>
    </p:spTree>
    <p:extLst>
      <p:ext uri="{BB962C8B-B14F-4D97-AF65-F5344CB8AC3E}">
        <p14:creationId xmlns:p14="http://schemas.microsoft.com/office/powerpoint/2010/main" val="195818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67</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68</a:t>
            </a:fld>
            <a:endParaRPr lang="fr-FR" dirty="0"/>
          </a:p>
        </p:txBody>
      </p:sp>
    </p:spTree>
    <p:extLst>
      <p:ext uri="{BB962C8B-B14F-4D97-AF65-F5344CB8AC3E}">
        <p14:creationId xmlns:p14="http://schemas.microsoft.com/office/powerpoint/2010/main" val="3999255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69</a:t>
            </a:fld>
            <a:endParaRPr lang="fr-FR" dirty="0"/>
          </a:p>
        </p:txBody>
      </p:sp>
    </p:spTree>
    <p:extLst>
      <p:ext uri="{BB962C8B-B14F-4D97-AF65-F5344CB8AC3E}">
        <p14:creationId xmlns:p14="http://schemas.microsoft.com/office/powerpoint/2010/main" val="405284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13" Type="http://schemas.microsoft.com/office/2007/relationships/hdphoto" Target="../media/hdphoto7.wdp"/><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microsoft.com/office/2007/relationships/hdphoto" Target="../media/hdphoto8.wdp"/><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8.jpeg"/><Relationship Id="rId4" Type="http://schemas.openxmlformats.org/officeDocument/2006/relationships/image" Target="../media/image67.jpe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28.jpeg"/><Relationship Id="rId18" Type="http://schemas.openxmlformats.org/officeDocument/2006/relationships/image" Target="../media/image37.png"/><Relationship Id="rId26" Type="http://schemas.openxmlformats.org/officeDocument/2006/relationships/image" Target="../media/image81.jpeg"/><Relationship Id="rId3" Type="http://schemas.openxmlformats.org/officeDocument/2006/relationships/image" Target="../media/image43.png"/><Relationship Id="rId21" Type="http://schemas.microsoft.com/office/2007/relationships/hdphoto" Target="../media/hdphoto12.wdp"/><Relationship Id="rId7" Type="http://schemas.openxmlformats.org/officeDocument/2006/relationships/image" Target="../media/image75.jpeg"/><Relationship Id="rId12" Type="http://schemas.openxmlformats.org/officeDocument/2006/relationships/image" Target="../media/image26.jpeg"/><Relationship Id="rId17" Type="http://schemas.openxmlformats.org/officeDocument/2006/relationships/image" Target="../media/image3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35.jpeg"/><Relationship Id="rId20"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24.png"/><Relationship Id="rId24" Type="http://schemas.openxmlformats.org/officeDocument/2006/relationships/image" Target="../media/image79.jpeg"/><Relationship Id="rId5" Type="http://schemas.microsoft.com/office/2007/relationships/hdphoto" Target="../media/hdphoto10.wdp"/><Relationship Id="rId15" Type="http://schemas.openxmlformats.org/officeDocument/2006/relationships/image" Target="../media/image30.png"/><Relationship Id="rId23" Type="http://schemas.microsoft.com/office/2007/relationships/hdphoto" Target="../media/hdphoto13.wdp"/><Relationship Id="rId28" Type="http://schemas.openxmlformats.org/officeDocument/2006/relationships/image" Target="../media/image83.png"/><Relationship Id="rId10" Type="http://schemas.openxmlformats.org/officeDocument/2006/relationships/image" Target="../media/image23.png"/><Relationship Id="rId19" Type="http://schemas.openxmlformats.org/officeDocument/2006/relationships/image" Target="../media/image27.png"/><Relationship Id="rId4" Type="http://schemas.openxmlformats.org/officeDocument/2006/relationships/image" Target="../media/image73.png"/><Relationship Id="rId9" Type="http://schemas.microsoft.com/office/2007/relationships/hdphoto" Target="../media/hdphoto11.wdp"/><Relationship Id="rId14" Type="http://schemas.openxmlformats.org/officeDocument/2006/relationships/image" Target="../media/image29.png"/><Relationship Id="rId22" Type="http://schemas.openxmlformats.org/officeDocument/2006/relationships/image" Target="../media/image78.png"/><Relationship Id="rId27" Type="http://schemas.openxmlformats.org/officeDocument/2006/relationships/image" Target="../media/image82.jpe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17" Type="http://schemas.openxmlformats.org/officeDocument/2006/relationships/image" Target="../media/image98.jpeg"/><Relationship Id="rId2" Type="http://schemas.openxmlformats.org/officeDocument/2006/relationships/notesSlide" Target="../notesSlides/notesSlide17.xml"/><Relationship Id="rId16"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2.jpeg"/><Relationship Id="rId5" Type="http://schemas.openxmlformats.org/officeDocument/2006/relationships/image" Target="../media/image86.png"/><Relationship Id="rId15" Type="http://schemas.openxmlformats.org/officeDocument/2006/relationships/image" Target="../media/image96.jpeg"/><Relationship Id="rId10" Type="http://schemas.openxmlformats.org/officeDocument/2006/relationships/image" Target="../media/image91.jpe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png"/><Relationship Id="rId18" Type="http://schemas.microsoft.com/office/2007/relationships/hdphoto" Target="../media/hdphoto15.wdp"/><Relationship Id="rId3" Type="http://schemas.openxmlformats.org/officeDocument/2006/relationships/image" Target="../media/image99.jpe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20.xml"/><Relationship Id="rId16"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00.jpeg"/><Relationship Id="rId9" Type="http://schemas.openxmlformats.org/officeDocument/2006/relationships/image" Target="../media/image103.png"/><Relationship Id="rId14" Type="http://schemas.openxmlformats.org/officeDocument/2006/relationships/image" Target="../media/image108.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2.jpe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1.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10.png"/><Relationship Id="rId10" Type="http://schemas.openxmlformats.org/officeDocument/2006/relationships/image" Target="../media/image106.png"/><Relationship Id="rId19" Type="http://schemas.openxmlformats.org/officeDocument/2006/relationships/image" Target="../media/image113.png"/><Relationship Id="rId9" Type="http://schemas.openxmlformats.org/officeDocument/2006/relationships/image" Target="../media/image105.png"/><Relationship Id="rId14" Type="http://schemas.openxmlformats.org/officeDocument/2006/relationships/image" Target="../media/image109.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1.png"/><Relationship Id="rId4" Type="http://schemas.openxmlformats.org/officeDocument/2006/relationships/image" Target="../media/image115.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jpeg"/><Relationship Id="rId3" Type="http://schemas.openxmlformats.org/officeDocument/2006/relationships/image" Target="../media/image108.png"/><Relationship Id="rId7" Type="http://schemas.openxmlformats.org/officeDocument/2006/relationships/image" Target="../media/image1020.png"/><Relationship Id="rId12" Type="http://schemas.openxmlformats.org/officeDocument/2006/relationships/image" Target="../media/image1070.png"/><Relationship Id="rId17" Type="http://schemas.openxmlformats.org/officeDocument/2006/relationships/image" Target="../media/image112.jpeg"/><Relationship Id="rId2" Type="http://schemas.openxmlformats.org/officeDocument/2006/relationships/notesSlide" Target="../notesSlides/notesSlide24.xml"/><Relationship Id="rId16"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11.png"/><Relationship Id="rId15" Type="http://schemas.microsoft.com/office/2007/relationships/hdphoto" Target="../media/hdphoto15.wdp"/><Relationship Id="rId10" Type="http://schemas.openxmlformats.org/officeDocument/2006/relationships/image" Target="../media/image105.png"/><Relationship Id="rId4" Type="http://schemas.microsoft.com/office/2007/relationships/hdphoto" Target="../media/hdphoto14.wdp"/><Relationship Id="rId9" Type="http://schemas.openxmlformats.org/officeDocument/2006/relationships/image" Target="../media/image104.png"/><Relationship Id="rId14"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19" Type="http://schemas.openxmlformats.org/officeDocument/2006/relationships/image" Target="../media/image112.jpe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12.jpeg"/><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18.jpeg"/><Relationship Id="rId4" Type="http://schemas.openxmlformats.org/officeDocument/2006/relationships/image" Target="../media/image1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png"/><Relationship Id="rId18" Type="http://schemas.openxmlformats.org/officeDocument/2006/relationships/image" Target="../media/image109.jpeg"/><Relationship Id="rId26" Type="http://schemas.openxmlformats.org/officeDocument/2006/relationships/image" Target="../media/image131.png"/><Relationship Id="rId3" Type="http://schemas.openxmlformats.org/officeDocument/2006/relationships/image" Target="../media/image111.png"/><Relationship Id="rId21" Type="http://schemas.openxmlformats.org/officeDocument/2006/relationships/image" Target="../media/image126.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png"/><Relationship Id="rId2" Type="http://schemas.openxmlformats.org/officeDocument/2006/relationships/notesSlide" Target="../notesSlides/notesSlide31.xml"/><Relationship Id="rId16" Type="http://schemas.openxmlformats.org/officeDocument/2006/relationships/image" Target="../media/image108.png"/><Relationship Id="rId20" Type="http://schemas.microsoft.com/office/2007/relationships/hdphoto" Target="../media/hdphoto15.wdp"/><Relationship Id="rId29" Type="http://schemas.openxmlformats.org/officeDocument/2006/relationships/image" Target="../media/image134.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png"/><Relationship Id="rId5" Type="http://schemas.openxmlformats.org/officeDocument/2006/relationships/image" Target="../media/image112.jpeg"/><Relationship Id="rId15" Type="http://schemas.openxmlformats.org/officeDocument/2006/relationships/image" Target="../media/image107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020.png"/><Relationship Id="rId19" Type="http://schemas.openxmlformats.org/officeDocument/2006/relationships/image" Target="../media/image110.png"/><Relationship Id="rId31" Type="http://schemas.openxmlformats.org/officeDocument/2006/relationships/image" Target="../media/image136.png"/><Relationship Id="rId4" Type="http://schemas.openxmlformats.org/officeDocument/2006/relationships/image" Target="../media/image116.png"/><Relationship Id="rId9" Type="http://schemas.openxmlformats.org/officeDocument/2006/relationships/image" Target="../media/image101.png"/><Relationship Id="rId14" Type="http://schemas.openxmlformats.org/officeDocument/2006/relationships/image" Target="../media/image125.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s>
</file>

<file path=ppt/slides/_rels/slide3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11.png"/><Relationship Id="rId12" Type="http://schemas.openxmlformats.org/officeDocument/2006/relationships/image" Target="../media/image140.jpeg"/><Relationship Id="rId2" Type="http://schemas.openxmlformats.org/officeDocument/2006/relationships/notesSlide" Target="../notesSlides/notesSlide32.xml"/><Relationship Id="rId1"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image" Target="../media/image112.jpeg"/><Relationship Id="rId10" Type="http://schemas.openxmlformats.org/officeDocument/2006/relationships/image" Target="../media/image124.jpeg"/><Relationship Id="rId4" Type="http://schemas.openxmlformats.org/officeDocument/2006/relationships/image" Target="../media/image116.png"/><Relationship Id="rId9" Type="http://schemas.openxmlformats.org/officeDocument/2006/relationships/image" Target="../media/image138.png"/></Relationships>
</file>

<file path=ppt/slides/_rels/slide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08.png"/><Relationship Id="rId18" Type="http://schemas.openxmlformats.org/officeDocument/2006/relationships/image" Target="../media/image126.png"/><Relationship Id="rId3" Type="http://schemas.openxmlformats.org/officeDocument/2006/relationships/image" Target="../media/image101.png"/><Relationship Id="rId21" Type="http://schemas.openxmlformats.org/officeDocument/2006/relationships/image" Target="../media/image14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12.jpeg"/><Relationship Id="rId2" Type="http://schemas.openxmlformats.org/officeDocument/2006/relationships/notesSlide" Target="../notesSlides/notesSlide33.xml"/><Relationship Id="rId16" Type="http://schemas.openxmlformats.org/officeDocument/2006/relationships/image" Target="../media/image110.png"/><Relationship Id="rId20" Type="http://schemas.openxmlformats.org/officeDocument/2006/relationships/image" Target="../media/image128.png"/><Relationship Id="rId1" Type="http://schemas.openxmlformats.org/officeDocument/2006/relationships/slideLayout" Target="../slideLayouts/slideLayout3.xml"/><Relationship Id="rId11" Type="http://schemas.openxmlformats.org/officeDocument/2006/relationships/image" Target="../media/image143.png"/><Relationship Id="rId24" Type="http://schemas.openxmlformats.org/officeDocument/2006/relationships/image" Target="../media/image111.png"/><Relationship Id="rId15" Type="http://schemas.openxmlformats.org/officeDocument/2006/relationships/image" Target="../media/image109.jpeg"/><Relationship Id="rId23" Type="http://schemas.openxmlformats.org/officeDocument/2006/relationships/image" Target="../media/image146.png"/><Relationship Id="rId10" Type="http://schemas.openxmlformats.org/officeDocument/2006/relationships/image" Target="../media/image124.png"/><Relationship Id="rId19" Type="http://schemas.openxmlformats.org/officeDocument/2006/relationships/image" Target="../media/image127.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1.png"/><Relationship Id="rId7" Type="http://schemas.openxmlformats.org/officeDocument/2006/relationships/image" Target="../media/image142.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1.jpeg"/><Relationship Id="rId5" Type="http://schemas.openxmlformats.org/officeDocument/2006/relationships/image" Target="../media/image112.jpeg"/><Relationship Id="rId4" Type="http://schemas.openxmlformats.org/officeDocument/2006/relationships/image" Target="../media/image116.png"/><Relationship Id="rId9" Type="http://schemas.openxmlformats.org/officeDocument/2006/relationships/image" Target="../media/image143.jpeg"/></Relationships>
</file>

<file path=ppt/slides/_rels/slide35.xml.rels><?xml version="1.0" encoding="UTF-8" standalone="yes"?>
<Relationships xmlns="http://schemas.openxmlformats.org/package/2006/relationships"><Relationship Id="rId8" Type="http://schemas.openxmlformats.org/officeDocument/2006/relationships/image" Target="../media/image149.png"/><Relationship Id="rId13" Type="http://schemas.microsoft.com/office/2007/relationships/hdphoto" Target="../media/hdphoto17.wdp"/><Relationship Id="rId3" Type="http://schemas.openxmlformats.org/officeDocument/2006/relationships/image" Target="../media/image111.png"/><Relationship Id="rId7" Type="http://schemas.microsoft.com/office/2007/relationships/hdphoto" Target="../media/hdphoto16.wdp"/><Relationship Id="rId12" Type="http://schemas.openxmlformats.org/officeDocument/2006/relationships/image" Target="../media/image153.png"/><Relationship Id="rId17" Type="http://schemas.openxmlformats.org/officeDocument/2006/relationships/image" Target="../media/image157.png"/><Relationship Id="rId2" Type="http://schemas.openxmlformats.org/officeDocument/2006/relationships/notesSlide" Target="../notesSlides/notesSlide35.xml"/><Relationship Id="rId16"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12.jpeg"/><Relationship Id="rId15" Type="http://schemas.openxmlformats.org/officeDocument/2006/relationships/image" Target="../media/image15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png"/><Relationship Id="rId14" Type="http://schemas.openxmlformats.org/officeDocument/2006/relationships/image" Target="../media/image154.png"/></Relationships>
</file>

<file path=ppt/slides/_rels/slide3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11.png"/><Relationship Id="rId7" Type="http://schemas.openxmlformats.org/officeDocument/2006/relationships/image" Target="../media/image155.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12.jpeg"/><Relationship Id="rId9"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57.gif"/><Relationship Id="rId4"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1.png"/><Relationship Id="rId7" Type="http://schemas.openxmlformats.org/officeDocument/2006/relationships/image" Target="../media/image16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171.jpeg"/></Relationships>
</file>

<file path=ppt/slides/_rels/slide4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74.jpeg"/><Relationship Id="rId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73.jpeg"/></Relationships>
</file>

<file path=ppt/slides/_rels/slide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76.jpeg"/></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78.png"/></Relationships>
</file>

<file path=ppt/slides/_rels/slide4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82.jpeg"/><Relationship Id="rId7" Type="http://schemas.openxmlformats.org/officeDocument/2006/relationships/image" Target="../media/image18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80.png"/></Relationships>
</file>

<file path=ppt/slides/_rels/slide5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72.jpeg"/><Relationship Id="rId5" Type="http://schemas.microsoft.com/office/2007/relationships/hdphoto" Target="../media/hdphoto19.wdp"/><Relationship Id="rId4" Type="http://schemas.openxmlformats.org/officeDocument/2006/relationships/image" Target="../media/image183.png"/></Relationships>
</file>

<file path=ppt/slides/_rels/slide52.xml.rels><?xml version="1.0" encoding="UTF-8" standalone="yes"?>
<Relationships xmlns="http://schemas.openxmlformats.org/package/2006/relationships"><Relationship Id="rId8" Type="http://schemas.openxmlformats.org/officeDocument/2006/relationships/image" Target="../media/image1860.png"/><Relationship Id="rId3" Type="http://schemas.openxmlformats.org/officeDocument/2006/relationships/image" Target="../media/image184.png"/><Relationship Id="rId7" Type="http://schemas.openxmlformats.org/officeDocument/2006/relationships/image" Target="../media/image186.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microsoft.com/office/2007/relationships/hdphoto" Target="../media/hdphoto19.wdp"/><Relationship Id="rId5" Type="http://schemas.openxmlformats.org/officeDocument/2006/relationships/image" Target="../media/image183.png"/><Relationship Id="rId4" Type="http://schemas.openxmlformats.org/officeDocument/2006/relationships/image" Target="../media/image185.png"/><Relationship Id="rId9" Type="http://schemas.openxmlformats.org/officeDocument/2006/relationships/image" Target="../media/image187.png"/></Relationships>
</file>

<file path=ppt/slides/_rels/slide53.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4.png"/><Relationship Id="rId7" Type="http://schemas.openxmlformats.org/officeDocument/2006/relationships/image" Target="../media/image19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5.png"/><Relationship Id="rId9" Type="http://schemas.openxmlformats.org/officeDocument/2006/relationships/image" Target="../media/image192.png"/></Relationships>
</file>

<file path=ppt/slides/_rels/slide54.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78.png"/><Relationship Id="rId7"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png"/><Relationship Id="rId10" Type="http://schemas.microsoft.com/office/2007/relationships/hdphoto" Target="../media/hdphoto20.wdp"/><Relationship Id="rId4" Type="http://schemas.openxmlformats.org/officeDocument/2006/relationships/image" Target="../media/image175.png"/><Relationship Id="rId9" Type="http://schemas.openxmlformats.org/officeDocument/2006/relationships/image" Target="../media/image194.png"/></Relationships>
</file>

<file path=ppt/slides/_rels/slide55.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184.png"/><Relationship Id="rId7" Type="http://schemas.openxmlformats.org/officeDocument/2006/relationships/image" Target="../media/image194.png"/><Relationship Id="rId12" Type="http://schemas.microsoft.com/office/2007/relationships/hdphoto" Target="../media/hdphoto19.wdp"/><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microsoft.com/office/2007/relationships/hdphoto" Target="../media/hdphoto21.wdp"/><Relationship Id="rId11" Type="http://schemas.openxmlformats.org/officeDocument/2006/relationships/image" Target="../media/image183.png"/><Relationship Id="rId5" Type="http://schemas.openxmlformats.org/officeDocument/2006/relationships/image" Target="../media/image195.png"/><Relationship Id="rId10" Type="http://schemas.openxmlformats.org/officeDocument/2006/relationships/image" Target="../media/image175.png"/><Relationship Id="rId4" Type="http://schemas.openxmlformats.org/officeDocument/2006/relationships/image" Target="../media/image185.png"/><Relationship Id="rId9" Type="http://schemas.openxmlformats.org/officeDocument/2006/relationships/image" Target="../media/image178.png"/></Relationships>
</file>

<file path=ppt/slides/_rels/slide56.xml.rels><?xml version="1.0" encoding="UTF-8" standalone="yes"?>
<Relationships xmlns="http://schemas.openxmlformats.org/package/2006/relationships"><Relationship Id="rId8" Type="http://schemas.microsoft.com/office/2007/relationships/hdphoto" Target="../media/hdphoto20.wdp"/><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84.png"/><Relationship Id="rId7" Type="http://schemas.openxmlformats.org/officeDocument/2006/relationships/image" Target="../media/image194.png"/><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notesSlide" Target="../notesSlides/notesSlide56.xml"/><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3.xml"/><Relationship Id="rId6" Type="http://schemas.microsoft.com/office/2007/relationships/hdphoto" Target="../media/hdphoto21.wdp"/><Relationship Id="rId11" Type="http://schemas.openxmlformats.org/officeDocument/2006/relationships/image" Target="../media/image199.png"/><Relationship Id="rId5" Type="http://schemas.openxmlformats.org/officeDocument/2006/relationships/image" Target="../media/image195.png"/><Relationship Id="rId15" Type="http://schemas.openxmlformats.org/officeDocument/2006/relationships/image" Target="../media/image203.png"/><Relationship Id="rId10" Type="http://schemas.microsoft.com/office/2007/relationships/hdphoto" Target="../media/hdphoto19.wdp"/><Relationship Id="rId4" Type="http://schemas.openxmlformats.org/officeDocument/2006/relationships/image" Target="../media/image185.png"/><Relationship Id="rId9" Type="http://schemas.openxmlformats.org/officeDocument/2006/relationships/image" Target="../media/image183.png"/><Relationship Id="rId14" Type="http://schemas.openxmlformats.org/officeDocument/2006/relationships/image" Target="../media/image202.png"/></Relationships>
</file>

<file path=ppt/slides/_rels/slide57.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98.jpeg"/><Relationship Id="rId18" Type="http://schemas.openxmlformats.org/officeDocument/2006/relationships/image" Target="../media/image207.png"/><Relationship Id="rId3" Type="http://schemas.openxmlformats.org/officeDocument/2006/relationships/image" Target="../media/image184.png"/><Relationship Id="rId7" Type="http://schemas.microsoft.com/office/2007/relationships/hdphoto" Target="../media/hdphoto19.wdp"/><Relationship Id="rId12" Type="http://schemas.openxmlformats.org/officeDocument/2006/relationships/image" Target="../media/image197.png"/><Relationship Id="rId17" Type="http://schemas.openxmlformats.org/officeDocument/2006/relationships/image" Target="../media/image218.png"/><Relationship Id="rId2" Type="http://schemas.openxmlformats.org/officeDocument/2006/relationships/notesSlide" Target="../notesSlides/notesSlide57.xml"/><Relationship Id="rId16" Type="http://schemas.openxmlformats.org/officeDocument/2006/relationships/image" Target="../media/image217.png"/><Relationship Id="rId1" Type="http://schemas.openxmlformats.org/officeDocument/2006/relationships/slideLayout" Target="../slideLayouts/slideLayout3.xml"/><Relationship Id="rId6" Type="http://schemas.openxmlformats.org/officeDocument/2006/relationships/image" Target="../media/image183.png"/><Relationship Id="rId11" Type="http://schemas.openxmlformats.org/officeDocument/2006/relationships/image" Target="../media/image196.png"/><Relationship Id="rId5" Type="http://schemas.microsoft.com/office/2007/relationships/hdphoto" Target="../media/hdphoto20.wdp"/><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194.png"/><Relationship Id="rId9" Type="http://schemas.openxmlformats.org/officeDocument/2006/relationships/image" Target="../media/image210.png"/><Relationship Id="rId14" Type="http://schemas.openxmlformats.org/officeDocument/2006/relationships/image" Target="../media/image215.png"/></Relationships>
</file>

<file path=ppt/slides/_rels/slide5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08.jpe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13.png"/><Relationship Id="rId10" Type="http://schemas.openxmlformats.org/officeDocument/2006/relationships/image" Target="../media/image228.png"/><Relationship Id="rId4" Type="http://schemas.openxmlformats.org/officeDocument/2006/relationships/image" Target="../media/image212.png"/><Relationship Id="rId9" Type="http://schemas.openxmlformats.org/officeDocument/2006/relationships/image" Target="../media/image227.png"/><Relationship Id="rId14" Type="http://schemas.openxmlformats.org/officeDocument/2006/relationships/image" Target="../media/image214.png"/></Relationships>
</file>

<file path=ppt/slides/_rels/slide59.xml.rels><?xml version="1.0" encoding="UTF-8" standalone="yes"?>
<Relationships xmlns="http://schemas.openxmlformats.org/package/2006/relationships"><Relationship Id="rId8" Type="http://schemas.openxmlformats.org/officeDocument/2006/relationships/image" Target="../media/image220.jpeg"/><Relationship Id="rId3" Type="http://schemas.openxmlformats.org/officeDocument/2006/relationships/image" Target="../media/image178.png"/><Relationship Id="rId7" Type="http://schemas.openxmlformats.org/officeDocument/2006/relationships/image" Target="../media/image219.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jp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6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84.png"/><Relationship Id="rId7" Type="http://schemas.openxmlformats.org/officeDocument/2006/relationships/image" Target="../media/image178.png"/><Relationship Id="rId12" Type="http://schemas.microsoft.com/office/2007/relationships/hdphoto" Target="../media/hdphoto21.wdp"/><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microsoft.com/office/2007/relationships/hdphoto" Target="../media/hdphoto20.wdp"/><Relationship Id="rId11" Type="http://schemas.openxmlformats.org/officeDocument/2006/relationships/image" Target="../media/image195.png"/><Relationship Id="rId5" Type="http://schemas.openxmlformats.org/officeDocument/2006/relationships/image" Target="../media/image194.png"/><Relationship Id="rId10" Type="http://schemas.microsoft.com/office/2007/relationships/hdphoto" Target="../media/hdphoto19.wdp"/><Relationship Id="rId4" Type="http://schemas.openxmlformats.org/officeDocument/2006/relationships/image" Target="../media/image185.png"/><Relationship Id="rId9" Type="http://schemas.openxmlformats.org/officeDocument/2006/relationships/image" Target="../media/image183.png"/></Relationships>
</file>

<file path=ppt/slides/_rels/slide6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84.png"/><Relationship Id="rId7" Type="http://schemas.openxmlformats.org/officeDocument/2006/relationships/image" Target="../media/image178.png"/><Relationship Id="rId12" Type="http://schemas.microsoft.com/office/2007/relationships/hdphoto" Target="../media/hdphoto21.wdp"/><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microsoft.com/office/2007/relationships/hdphoto" Target="../media/hdphoto20.wdp"/><Relationship Id="rId11" Type="http://schemas.openxmlformats.org/officeDocument/2006/relationships/image" Target="../media/image195.png"/><Relationship Id="rId5" Type="http://schemas.openxmlformats.org/officeDocument/2006/relationships/image" Target="../media/image194.png"/><Relationship Id="rId10" Type="http://schemas.microsoft.com/office/2007/relationships/hdphoto" Target="../media/hdphoto19.wdp"/><Relationship Id="rId4" Type="http://schemas.openxmlformats.org/officeDocument/2006/relationships/image" Target="../media/image185.png"/><Relationship Id="rId9" Type="http://schemas.openxmlformats.org/officeDocument/2006/relationships/image" Target="../media/image183.png"/></Relationships>
</file>

<file path=ppt/slides/_rels/slide62.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222.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21.gif"/><Relationship Id="rId5" Type="http://schemas.openxmlformats.org/officeDocument/2006/relationships/image" Target="../media/image185.png"/><Relationship Id="rId4" Type="http://schemas.openxmlformats.org/officeDocument/2006/relationships/image" Target="../media/image184.png"/></Relationships>
</file>

<file path=ppt/slides/_rels/slide63.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222.jpe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21.gif"/><Relationship Id="rId5" Type="http://schemas.openxmlformats.org/officeDocument/2006/relationships/image" Target="../media/image185.png"/><Relationship Id="rId4" Type="http://schemas.openxmlformats.org/officeDocument/2006/relationships/image" Target="../media/image184.png"/></Relationships>
</file>

<file path=ppt/slides/_rels/slide64.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222.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21.gif"/><Relationship Id="rId5" Type="http://schemas.openxmlformats.org/officeDocument/2006/relationships/image" Target="../media/image185.png"/><Relationship Id="rId4" Type="http://schemas.openxmlformats.org/officeDocument/2006/relationships/image" Target="../media/image184.png"/></Relationships>
</file>

<file path=ppt/slides/_rels/slide65.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76.jpe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22.jpeg"/><Relationship Id="rId5" Type="http://schemas.openxmlformats.org/officeDocument/2006/relationships/image" Target="../media/image221.gif"/><Relationship Id="rId4" Type="http://schemas.openxmlformats.org/officeDocument/2006/relationships/image" Target="../media/image185.png"/></Relationships>
</file>

<file path=ppt/slides/_rels/slide66.xml.rels><?xml version="1.0" encoding="UTF-8" standalone="yes"?>
<Relationships xmlns="http://schemas.openxmlformats.org/package/2006/relationships"><Relationship Id="rId8" Type="http://schemas.openxmlformats.org/officeDocument/2006/relationships/image" Target="../media/image236.jpeg"/><Relationship Id="rId3" Type="http://schemas.openxmlformats.org/officeDocument/2006/relationships/image" Target="../media/image223.png"/><Relationship Id="rId7" Type="http://schemas.openxmlformats.org/officeDocument/2006/relationships/image" Target="../media/image235.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34.jpeg"/><Relationship Id="rId11" Type="http://schemas.microsoft.com/office/2007/relationships/hdphoto" Target="../media/hdphoto19.wdp"/><Relationship Id="rId5" Type="http://schemas.openxmlformats.org/officeDocument/2006/relationships/image" Target="../media/image233.jpeg"/><Relationship Id="rId10" Type="http://schemas.openxmlformats.org/officeDocument/2006/relationships/image" Target="../media/image183.png"/><Relationship Id="rId4" Type="http://schemas.openxmlformats.org/officeDocument/2006/relationships/image" Target="../media/image232.png"/><Relationship Id="rId9" Type="http://schemas.openxmlformats.org/officeDocument/2006/relationships/image" Target="../media/image237.png"/></Relationships>
</file>

<file path=ppt/slides/_rels/slide6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39.png"/><Relationship Id="rId5" Type="http://schemas.openxmlformats.org/officeDocument/2006/relationships/image" Target="../media/image16.jpeg"/><Relationship Id="rId10" Type="http://schemas.openxmlformats.org/officeDocument/2006/relationships/image" Target="../media/image37.png"/><Relationship Id="rId4" Type="http://schemas.openxmlformats.org/officeDocument/2006/relationships/image" Target="../media/image15.jpeg"/><Relationship Id="rId9" Type="http://schemas.openxmlformats.org/officeDocument/2006/relationships/image" Target="../media/image238.png"/></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7.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2.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87769"/>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197" r="28197"/>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a:duotone>
              <a:schemeClr val="accent3">
                <a:shade val="45000"/>
                <a:satMod val="135000"/>
              </a:schemeClr>
              <a:prstClr val="white"/>
            </a:duotone>
            <a:extLst>
              <a:ext uri="{BEBA8EAE-BF5A-486C-A8C5-ECC9F3942E4B}">
                <a14:imgProps xmlns:a14="http://schemas.microsoft.com/office/drawing/2010/main">
                  <a14:imgLayer r:embed="rId11">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a:extLst>
                <a:ext uri="{28A0092B-C50C-407E-A947-70E740481C1C}">
                  <a14:useLocalDpi xmlns:a14="http://schemas.microsoft.com/office/drawing/2010/main" val="0"/>
                </a:ext>
              </a:extLst>
            </a:blip>
            <a:srcRect l="17748" t="-282" r="12639" b="282"/>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a:extLst>
                <a:ext uri="{28A0092B-C50C-407E-A947-70E740481C1C}">
                  <a14:useLocalDpi xmlns:a14="http://schemas.microsoft.com/office/drawing/2010/main" val="0"/>
                </a:ext>
              </a:extLst>
            </a:blip>
            <a:srcRect r="7105"/>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27000" r="73778">
                        <a14:foregroundMark x1="48556" y1="11523" x2="48556" y2="11523"/>
                      </a14:backgroundRemoval>
                    </a14:imgEffect>
                    <a14:imgEffect>
                      <a14:colorTemperature colorTemp="11457"/>
                    </a14:imgEffect>
                  </a14:imgLayer>
                </a14:imgProps>
              </a:ext>
              <a:ext uri="{28A0092B-C50C-407E-A947-70E740481C1C}">
                <a14:useLocalDpi xmlns:a14="http://schemas.microsoft.com/office/drawing/2010/main" val="0"/>
              </a:ext>
            </a:extLst>
          </a:blip>
          <a:srcRect l="22817" r="23713"/>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r="21307"/>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flacon</a:t>
            </a:r>
          </a:p>
          <a:p>
            <a:r>
              <a:rPr lang="fr-FR" sz="1100" dirty="0" err="1"/>
              <a:t>Nbre</a:t>
            </a:r>
            <a:r>
              <a:rPr lang="fr-FR" sz="1100" dirty="0"/>
              <a:t> de bouchon</a:t>
            </a:r>
          </a:p>
          <a:p>
            <a:r>
              <a:rPr lang="fr-FR" sz="1100" dirty="0" smtClean="0"/>
              <a:t>Hauteur liquide</a:t>
            </a:r>
            <a:endParaRPr lang="fr-FR" sz="1100" dirty="0"/>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bouchon</a:t>
            </a:r>
          </a:p>
          <a:p>
            <a:r>
              <a:rPr lang="fr-FR" sz="1100" dirty="0"/>
              <a:t>Présence étiquette</a:t>
            </a:r>
          </a:p>
          <a:p>
            <a:r>
              <a:rPr lang="fr-FR" sz="1100" dirty="0"/>
              <a:t>Etiquette blanche</a:t>
            </a:r>
          </a:p>
          <a:p>
            <a:r>
              <a:rPr lang="fr-FR" sz="1100" dirty="0"/>
              <a:t>Défaut collage</a:t>
            </a:r>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1" t="14907" r="-1521" b="17251"/>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a:extLst>
              <a:ext uri="{28A0092B-C50C-407E-A947-70E740481C1C}">
                <a14:useLocalDpi xmlns:a14="http://schemas.microsoft.com/office/drawing/2010/main" val="0"/>
              </a:ext>
            </a:extLst>
          </a:blip>
          <a:srcRect r="4662"/>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a:t>
              </a:r>
              <a:r>
                <a:rPr lang="fr-FR" sz="1400" dirty="0" smtClean="0">
                  <a:solidFill>
                    <a:schemeClr val="tx1"/>
                  </a:solidFill>
                  <a:latin typeface="Arial" panose="020B0604020202020204" pitchFamily="34" charset="0"/>
                  <a:cs typeface="Arial" panose="020B0604020202020204" pitchFamily="34" charset="0"/>
                </a:rPr>
                <a:t>des </a:t>
              </a:r>
              <a:r>
                <a:rPr lang="fr-FR" sz="1400" dirty="0">
                  <a:solidFill>
                    <a:schemeClr val="tx1"/>
                  </a:solidFill>
                  <a:latin typeface="Arial" panose="020B0604020202020204" pitchFamily="34" charset="0"/>
                  <a:cs typeface="Arial" panose="020B0604020202020204" pitchFamily="34" charset="0"/>
                </a:rPr>
                <a:t>caissons noirs (si possible).</a:t>
              </a:r>
            </a:p>
          </p:txBody>
        </p:sp>
        <p:pic>
          <p:nvPicPr>
            <p:cNvPr id="10" name="Picture 2" descr="Circuit Japon du Soleil Levant avec Voyages Lecler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r>
              <a:rPr lang="fr-FR" dirty="0" smtClean="0"/>
              <a:t>:</a:t>
            </a:r>
            <a:r>
              <a:rPr lang="fr-FR" dirty="0"/>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a:extLst>
              <a:ext uri="{28A0092B-C50C-407E-A947-70E740481C1C}">
                <a14:useLocalDpi xmlns:a14="http://schemas.microsoft.com/office/drawing/2010/main" val="0"/>
              </a:ext>
            </a:extLst>
          </a:blip>
          <a:srcRect b="15689"/>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 Modèle non adaptable.</a:t>
            </a:r>
          </a:p>
          <a:p>
            <a:pPr algn="just"/>
            <a:r>
              <a:rPr lang="fr-FR" sz="1400" dirty="0">
                <a:solidFill>
                  <a:srgbClr val="FFC000"/>
                </a:solidFill>
                <a:latin typeface="Arial" panose="020B0604020202020204" pitchFamily="34" charset="0"/>
                <a:cs typeface="Arial" panose="020B0604020202020204" pitchFamily="34" charset="0"/>
              </a:rPr>
              <a:t>Des ordinateurs spécifiques pour apprendre un </a:t>
            </a:r>
            <a:r>
              <a:rPr lang="fr-FR" sz="1400" dirty="0" smtClean="0">
                <a:solidFill>
                  <a:srgbClr val="FFC000"/>
                </a:solidFill>
                <a:latin typeface="Arial" panose="020B0604020202020204" pitchFamily="34" charset="0"/>
                <a:cs typeface="Arial" panose="020B0604020202020204" pitchFamily="34" charset="0"/>
              </a:rPr>
              <a:t>modèle.</a:t>
            </a:r>
            <a:endParaRPr lang="fr-FR" sz="1400" dirty="0">
              <a:solidFill>
                <a:srgbClr val="FFC000"/>
              </a:solidFill>
              <a:latin typeface="Arial" panose="020B0604020202020204" pitchFamily="34" charset="0"/>
              <a:cs typeface="Arial" panose="020B0604020202020204" pitchFamily="34" charset="0"/>
            </a:endParaRP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a:t>
              </a:r>
              <a:r>
                <a:rPr lang="fr-FR" u="sng" noProof="1" smtClean="0">
                  <a:latin typeface="Arial" panose="020B0604020202020204" pitchFamily="34" charset="0"/>
                  <a:cs typeface="Arial" panose="020B0604020202020204" pitchFamily="34" charset="0"/>
                </a:rPr>
                <a:t>compact</a:t>
              </a:r>
              <a:endParaRPr lang="fr-FR" u="sng" noProof="1">
                <a:latin typeface="Arial" panose="020B0604020202020204" pitchFamily="34" charset="0"/>
                <a:cs typeface="Arial" panose="020B0604020202020204" pitchFamily="34" charset="0"/>
              </a:endParaRP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a:t>
            </a:r>
            <a:r>
              <a:rPr lang="fr-FR" sz="2800" i="1" dirty="0" smtClean="0"/>
              <a:t>compact </a:t>
            </a:r>
            <a:r>
              <a:rPr lang="fr-FR" sz="2800" dirty="0"/>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a:stretch>
                <a:fillRect/>
              </a:stretch>
            </p:blipFill>
            <p:spPr>
              <a:xfrm>
                <a:off x="2007889" y="1768348"/>
                <a:ext cx="616211" cy="533621"/>
              </a:xfrm>
              <a:prstGeom prst="rect">
                <a:avLst/>
              </a:prstGeom>
            </p:spPr>
          </p:pic>
          <p:pic>
            <p:nvPicPr>
              <p:cNvPr id="32" name="Image 31"/>
              <p:cNvPicPr>
                <a:picLocks noChangeAspect="1"/>
              </p:cNvPicPr>
              <p:nvPr/>
            </p:nvPicPr>
            <p:blipFill>
              <a:blip r:embed="rId11"/>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a:extLst>
                  <a:ext uri="{28A0092B-C50C-407E-A947-70E740481C1C}">
                    <a14:useLocalDpi xmlns:a14="http://schemas.microsoft.com/office/drawing/2010/main" val="0"/>
                  </a:ext>
                </a:extLst>
              </a:blip>
              <a:srcRect b="7329"/>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a:t>
            </a:r>
            <a:r>
              <a:rPr lang="fr-FR" sz="1400" dirty="0" smtClean="0">
                <a:solidFill>
                  <a:srgbClr val="00B050"/>
                </a:solidFill>
                <a:latin typeface="Arial" panose="020B0604020202020204" pitchFamily="34" charset="0"/>
                <a:cs typeface="Arial" panose="020B0604020202020204" pitchFamily="34" charset="0"/>
              </a:rPr>
              <a:t>compact</a:t>
            </a:r>
            <a:r>
              <a:rPr lang="fr-FR" sz="1400" dirty="0" smtClean="0">
                <a:solidFill>
                  <a:schemeClr val="tx1"/>
                </a:solidFill>
                <a:latin typeface="Arial" panose="020B0604020202020204" pitchFamily="34" charset="0"/>
                <a:cs typeface="Arial" panose="020B0604020202020204" pitchFamily="34" charset="0"/>
              </a:rPr>
              <a:t> </a:t>
            </a:r>
            <a:r>
              <a:rPr lang="fr-FR" sz="1400" dirty="0">
                <a:solidFill>
                  <a:schemeClr val="tx1"/>
                </a:solidFill>
                <a:latin typeface="Arial" panose="020B0604020202020204" pitchFamily="34" charset="0"/>
                <a:cs typeface="Arial" panose="020B0604020202020204" pitchFamily="34" charset="0"/>
              </a:rPr>
              <a:t>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a:extLst>
              <a:ext uri="{BEBA8EAE-BF5A-486C-A8C5-ECC9F3942E4B}">
                <a14:imgProps xmlns:a14="http://schemas.microsoft.com/office/drawing/2010/main">
                  <a14:imgLayer r:embed="rId21">
                    <a14:imgEffect>
                      <a14:backgroundRemoval t="9603" b="94990" l="2627" r="96811"/>
                    </a14:imgEffect>
                  </a14:imgLayer>
                </a14:imgProps>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a:extLst>
                  <a:ext uri="{28A0092B-C50C-407E-A947-70E740481C1C}">
                    <a14:useLocalDpi xmlns:a14="http://schemas.microsoft.com/office/drawing/2010/main" val="0"/>
                  </a:ext>
                </a:extLst>
              </a:blip>
              <a:srcRect t="16568" b="16732"/>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a:t>
            </a:r>
            <a:r>
              <a:rPr lang="fr-FR" sz="1100" dirty="0" smtClean="0">
                <a:solidFill>
                  <a:schemeClr val="bg1"/>
                </a:solidFill>
                <a:latin typeface="Arial" panose="020B0604020202020204" pitchFamily="34" charset="0"/>
                <a:cs typeface="Arial" panose="020B0604020202020204" pitchFamily="34" charset="0"/>
              </a:rPr>
              <a:t>compact</a:t>
            </a:r>
            <a:endParaRPr lang="fr-FR"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a:stretch>
            <a:fillRect/>
          </a:stretch>
        </p:blipFill>
        <p:spPr>
          <a:xfrm>
            <a:off x="4236331" y="3600104"/>
            <a:ext cx="926616" cy="786494"/>
          </a:xfrm>
          <a:prstGeom prst="rect">
            <a:avLst/>
          </a:prstGeom>
        </p:spPr>
      </p:pic>
      <p:pic>
        <p:nvPicPr>
          <p:cNvPr id="20" name="Image 19"/>
          <p:cNvPicPr>
            <a:picLocks noChangeAspect="1"/>
          </p:cNvPicPr>
          <p:nvPr/>
        </p:nvPicPr>
        <p:blipFill>
          <a:blip r:embed="rId4"/>
          <a:stretch>
            <a:fillRect/>
          </a:stretch>
        </p:blipFill>
        <p:spPr>
          <a:xfrm>
            <a:off x="4278145" y="2740577"/>
            <a:ext cx="810809" cy="696192"/>
          </a:xfrm>
          <a:prstGeom prst="rect">
            <a:avLst/>
          </a:prstGeom>
        </p:spPr>
      </p:pic>
      <p:pic>
        <p:nvPicPr>
          <p:cNvPr id="21" name="Image 20"/>
          <p:cNvPicPr>
            <a:picLocks noChangeAspect="1"/>
          </p:cNvPicPr>
          <p:nvPr/>
        </p:nvPicPr>
        <p:blipFill>
          <a:blip r:embed="rId5"/>
          <a:stretch>
            <a:fillRect/>
          </a:stretch>
        </p:blipFill>
        <p:spPr>
          <a:xfrm>
            <a:off x="5162947" y="3251594"/>
            <a:ext cx="675188" cy="759587"/>
          </a:xfrm>
          <a:prstGeom prst="rect">
            <a:avLst/>
          </a:prstGeom>
        </p:spPr>
      </p:pic>
      <p:pic>
        <p:nvPicPr>
          <p:cNvPr id="22" name="Image 21"/>
          <p:cNvPicPr>
            <a:picLocks noChangeAspect="1"/>
          </p:cNvPicPr>
          <p:nvPr/>
        </p:nvPicPr>
        <p:blipFill>
          <a:blip r:embed="rId6"/>
          <a:stretch>
            <a:fillRect/>
          </a:stretch>
        </p:blipFill>
        <p:spPr>
          <a:xfrm>
            <a:off x="5909541" y="2641974"/>
            <a:ext cx="971456" cy="803134"/>
          </a:xfrm>
          <a:prstGeom prst="rect">
            <a:avLst/>
          </a:prstGeom>
        </p:spPr>
      </p:pic>
      <p:pic>
        <p:nvPicPr>
          <p:cNvPr id="23" name="Image 22"/>
          <p:cNvPicPr>
            <a:picLocks noChangeAspect="1"/>
          </p:cNvPicPr>
          <p:nvPr/>
        </p:nvPicPr>
        <p:blipFill>
          <a:blip r:embed="rId7"/>
          <a:stretch>
            <a:fillRect/>
          </a:stretch>
        </p:blipFill>
        <p:spPr>
          <a:xfrm>
            <a:off x="5941259" y="3623520"/>
            <a:ext cx="873016" cy="783476"/>
          </a:xfrm>
          <a:prstGeom prst="rect">
            <a:avLst/>
          </a:prstGeom>
        </p:spPr>
      </p:pic>
      <p:pic>
        <p:nvPicPr>
          <p:cNvPr id="24" name="Image 23"/>
          <p:cNvPicPr>
            <a:picLocks noChangeAspect="1"/>
          </p:cNvPicPr>
          <p:nvPr/>
        </p:nvPicPr>
        <p:blipFill>
          <a:blip r:embed="rId8"/>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a:extLst>
              <a:ext uri="{28A0092B-C50C-407E-A947-70E740481C1C}">
                <a14:useLocalDpi xmlns:a14="http://schemas.microsoft.com/office/drawing/2010/main" val="0"/>
              </a:ext>
            </a:extLst>
          </a:blip>
          <a:srcRect l="10413" t="3402" r="2891" b="12927"/>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a:extLst>
              <a:ext uri="{28A0092B-C50C-407E-A947-70E740481C1C}">
                <a14:useLocalDpi xmlns:a14="http://schemas.microsoft.com/office/drawing/2010/main" val="0"/>
              </a:ext>
            </a:extLst>
          </a:blip>
          <a:srcRect l="13687" t="3380" r="14873" b="9067"/>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a:t>
            </a:r>
            <a:r>
              <a:rPr lang="fr-FR" noProof="1" smtClean="0"/>
              <a:t>photons) </a:t>
            </a:r>
            <a:r>
              <a:rPr lang="fr-FR" noProof="1"/>
              <a:t>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a:t>
            </a:r>
            <a:r>
              <a:rPr lang="fr-FR" noProof="1" smtClean="0"/>
              <a:t>micro-lentilles</a:t>
            </a:r>
            <a:r>
              <a:rPr lang="fr-FR" noProof="1"/>
              <a:t>,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l="32359" r="3235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a:t>
            </a:r>
            <a:r>
              <a:rPr lang="fr-FR" sz="1100" dirty="0" smtClean="0">
                <a:solidFill>
                  <a:schemeClr val="bg1"/>
                </a:solidFill>
                <a:latin typeface="Arial" panose="020B0604020202020204" pitchFamily="34" charset="0"/>
                <a:cs typeface="Arial" panose="020B0604020202020204" pitchFamily="34" charset="0"/>
              </a:rPr>
              <a:t>Fonctionnement</a:t>
            </a:r>
            <a:endParaRPr lang="fr-FR" sz="1100" dirty="0">
              <a:solidFill>
                <a:schemeClr val="bg1"/>
              </a:solidFill>
              <a:latin typeface="Arial" panose="020B0604020202020204" pitchFamily="34" charset="0"/>
              <a:cs typeface="Arial" panose="020B0604020202020204" pitchFamily="34" charset="0"/>
            </a:endParaRPr>
          </a:p>
        </p:txBody>
      </p:sp>
      <p:pic>
        <p:nvPicPr>
          <p:cNvPr id="3092"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a:t>
            </a:r>
            <a:r>
              <a:rPr lang="fr-FR" dirty="0" smtClean="0">
                <a:latin typeface="Arial" panose="020B0604020202020204" pitchFamily="34" charset="0"/>
                <a:cs typeface="Arial" panose="020B0604020202020204" pitchFamily="34" charset="0"/>
              </a:rPr>
              <a:t>d’intégration.</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609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a:t>
            </a:r>
            <a:r>
              <a:rPr lang="fr-FR" dirty="0" smtClean="0">
                <a:latin typeface="Arial" panose="020B0604020202020204" pitchFamily="34" charset="0"/>
                <a:cs typeface="Arial" panose="020B0604020202020204" pitchFamily="34" charset="0"/>
              </a:rPr>
              <a:t>: </a:t>
            </a:r>
          </a:p>
          <a:p>
            <a:r>
              <a:rPr lang="fr-FR" dirty="0" smtClean="0">
                <a:latin typeface="Arial" panose="020B0604020202020204" pitchFamily="34" charset="0"/>
                <a:cs typeface="Arial" panose="020B0604020202020204" pitchFamily="34" charset="0"/>
              </a:rPr>
              <a:t>quelques </a:t>
            </a:r>
            <a:r>
              <a:rPr lang="fr-FR" dirty="0">
                <a:latin typeface="Arial" panose="020B0604020202020204" pitchFamily="34" charset="0"/>
                <a:cs typeface="Arial" panose="020B0604020202020204" pitchFamily="34" charset="0"/>
              </a:rPr>
              <a:t>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4">
              <a:extLst>
                <a:ext uri="{BEBA8EAE-BF5A-486C-A8C5-ECC9F3942E4B}">
                  <a14:imgProps xmlns:a14="http://schemas.microsoft.com/office/drawing/2010/main">
                    <a14:imgLayer r:embed="rId15">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a:t>
            </a:r>
            <a:r>
              <a:rPr lang="fr-FR" dirty="0" smtClean="0">
                <a:latin typeface="Arial" panose="020B0604020202020204" pitchFamily="34" charset="0"/>
                <a:cs typeface="Arial" panose="020B0604020202020204" pitchFamily="34" charset="0"/>
              </a:rPr>
              <a:t>sombres) </a:t>
            </a:r>
            <a:r>
              <a:rPr lang="fr-FR" dirty="0">
                <a:latin typeface="Arial" panose="020B0604020202020204" pitchFamily="34" charset="0"/>
                <a:cs typeface="Arial" panose="020B0604020202020204" pitchFamily="34" charset="0"/>
              </a:rPr>
              <a:t>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smtClean="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a:t>
            </a:r>
            <a:r>
              <a:rPr lang="fr-FR" dirty="0" smtClean="0"/>
              <a:t>du capteur</a:t>
            </a:r>
            <a:endParaRPr lang="fr-FR" dirty="0"/>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Temps </a:t>
            </a:r>
            <a:r>
              <a:rPr lang="fr-FR" dirty="0">
                <a:latin typeface="Arial" panose="020B0604020202020204" pitchFamily="34" charset="0"/>
                <a:cs typeface="Arial" panose="020B0604020202020204" pitchFamily="34" charset="0"/>
              </a:rPr>
              <a:t>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546205" y="2894547"/>
            <a:ext cx="2005677"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Intervalle observé</a:t>
            </a:r>
            <a:endParaRPr lang="fr-FR" dirty="0"/>
          </a:p>
        </p:txBody>
      </p:sp>
    </p:spTree>
    <p:extLst>
      <p:ext uri="{BB962C8B-B14F-4D97-AF65-F5344CB8AC3E}">
        <p14:creationId xmlns:p14="http://schemas.microsoft.com/office/powerpoint/2010/main" val="3829732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a:t>
            </a:r>
            <a:r>
              <a:rPr lang="fr-FR" dirty="0" smtClean="0"/>
              <a:t>du capteur</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a:t>
            </a:r>
            <a:r>
              <a:rPr lang="fr-FR" dirty="0" smtClean="0">
                <a:latin typeface="Arial" panose="020B0604020202020204" pitchFamily="34" charset="0"/>
                <a:cs typeface="Arial" panose="020B0604020202020204" pitchFamily="34" charset="0"/>
              </a:rPr>
              <a:t>du capteur </a:t>
            </a:r>
            <a:r>
              <a:rPr lang="fr-FR" dirty="0">
                <a:latin typeface="Arial" panose="020B0604020202020204" pitchFamily="34" charset="0"/>
                <a:cs typeface="Arial" panose="020B0604020202020204" pitchFamily="34" charset="0"/>
              </a:rPr>
              <a:t>&amp;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smtClean="0">
                <a:solidFill>
                  <a:srgbClr val="FF0000"/>
                </a:solidFill>
                <a:latin typeface="Roboto"/>
              </a:rPr>
              <a:t>Valeur max</a:t>
            </a:r>
          </a:p>
          <a:p>
            <a:r>
              <a:rPr lang="pt-BR" sz="1100" dirty="0" smtClean="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a:t>
            </a:r>
            <a:r>
              <a:rPr lang="pt-BR" sz="1200" dirty="0" smtClean="0">
                <a:solidFill>
                  <a:srgbClr val="FF0000"/>
                </a:solidFill>
                <a:latin typeface="Roboto"/>
              </a:rPr>
              <a:t>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smtClean="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3039692" y="4245439"/>
            <a:ext cx="2595582" cy="369332"/>
          </a:xfrm>
          <a:prstGeom prst="rect">
            <a:avLst/>
          </a:prstGeom>
        </p:spPr>
        <p:txBody>
          <a:bodyPr wrap="none">
            <a:spAutoFit/>
          </a:bodyPr>
          <a:lstStyle/>
          <a:p>
            <a:r>
              <a:rPr lang="pt-BR" dirty="0" smtClean="0">
                <a:solidFill>
                  <a:srgbClr val="FF0000"/>
                </a:solidFill>
                <a:latin typeface="Roboto"/>
              </a:rPr>
              <a:t>Dynamique de la scène</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3484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236236" cy="369332"/>
          </a:xfrm>
          <a:prstGeom prst="rect">
            <a:avLst/>
          </a:prstGeom>
        </p:spPr>
        <p:txBody>
          <a:bodyPr wrap="none">
            <a:spAutoFit/>
          </a:bodyPr>
          <a:lstStyle/>
          <a:p>
            <a:r>
              <a:rPr lang="pt-BR" dirty="0" smtClean="0">
                <a:latin typeface="Arial" panose="020B0604020202020204" pitchFamily="34" charset="0"/>
                <a:cs typeface="Arial" panose="020B0604020202020204" pitchFamily="34" charset="0"/>
              </a:rPr>
              <a:t>Saturation</a:t>
            </a:r>
            <a:endParaRPr lang="fr-FR"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058275" y="5684305"/>
            <a:ext cx="1385902" cy="572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a:t>
            </a:r>
            <a:r>
              <a:rPr lang="fr-FR" dirty="0" smtClean="0"/>
              <a:t>gris – valeur max 4095</a:t>
            </a:r>
            <a:endParaRPr lang="fr-FR" dirty="0"/>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gris – valeur max </a:t>
            </a:r>
            <a:r>
              <a:rPr lang="fr-FR" dirty="0" smtClean="0"/>
              <a:t>1023</a:t>
            </a:r>
            <a:endParaRPr lang="fr-FR" dirty="0"/>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a:t>
            </a:r>
            <a:r>
              <a:rPr lang="fr-FR" dirty="0" smtClean="0"/>
              <a:t>gris – valeur max 255</a:t>
            </a:r>
            <a:endParaRPr lang="fr-FR" dirty="0"/>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a:t>
            </a:r>
            <a:r>
              <a:rPr lang="fr-FR" dirty="0" smtClean="0"/>
              <a:t>gris – valeur max 1</a:t>
            </a:r>
            <a:endParaRPr lang="fr-FR" dirty="0"/>
          </a:p>
        </p:txBody>
      </p:sp>
    </p:spTree>
    <p:extLst>
      <p:ext uri="{BB962C8B-B14F-4D97-AF65-F5344CB8AC3E}">
        <p14:creationId xmlns:p14="http://schemas.microsoft.com/office/powerpoint/2010/main" val="1586332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8121567" y="2135132"/>
            <a:ext cx="3938142" cy="4124206"/>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écrans ne permettent d’afficher que 256 niveaux de gris (8bits) par couleurs.</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Les images de capteurs 12bits et 10bits ne peuvent pas être visualisées telles quelles à l’écran.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Pour un affichage à l’écran, il faut choisir un intervalle d’observation de 256 niveaux ou il faut réduire la dynamique à 256 niveaux (au risque de perdre des informations). Les calculs peuvent se faire sans problème en </a:t>
            </a:r>
            <a:r>
              <a:rPr lang="fr-FR" sz="1600" dirty="0" smtClean="0">
                <a:latin typeface="Arial" panose="020B0604020202020204" pitchFamily="34" charset="0"/>
                <a:cs typeface="Arial" panose="020B0604020202020204" pitchFamily="34" charset="0"/>
              </a:rPr>
              <a:t>12bits et 10bits sans pertes de données.</a:t>
            </a:r>
          </a:p>
          <a:p>
            <a:pPr algn="just"/>
            <a:endParaRPr lang="fr-FR" sz="1600" dirty="0">
              <a:latin typeface="Arial" panose="020B0604020202020204" pitchFamily="34" charset="0"/>
              <a:cs typeface="Arial" panose="020B0604020202020204" pitchFamily="34" charset="0"/>
            </a:endParaRPr>
          </a:p>
          <a:p>
            <a:pPr algn="just"/>
            <a:r>
              <a:rPr lang="fr-FR" sz="1100" dirty="0">
                <a:latin typeface="Arial" panose="020B0604020202020204" pitchFamily="34" charset="0"/>
                <a:cs typeface="Arial" panose="020B0604020202020204" pitchFamily="34" charset="0"/>
              </a:rPr>
              <a:t>Possibilité d’utiliser des « carte de couleurs » </a:t>
            </a:r>
            <a:r>
              <a:rPr lang="fr-FR" sz="1100" i="1" dirty="0">
                <a:latin typeface="Arial" panose="020B0604020202020204" pitchFamily="34" charset="0"/>
                <a:cs typeface="Arial" panose="020B0604020202020204" pitchFamily="34" charset="0"/>
              </a:rPr>
              <a:t>(</a:t>
            </a:r>
            <a:r>
              <a:rPr lang="fr-FR" sz="1100" i="1" dirty="0" err="1">
                <a:latin typeface="Arial" panose="020B0604020202020204" pitchFamily="34" charset="0"/>
                <a:cs typeface="Arial" panose="020B0604020202020204" pitchFamily="34" charset="0"/>
              </a:rPr>
              <a:t>colormap</a:t>
            </a:r>
            <a:r>
              <a:rPr lang="fr-FR" sz="1100" i="1"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pour aider à visualiser les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a:t>
            </a:r>
            <a:r>
              <a:rPr lang="fr-FR" dirty="0" smtClean="0"/>
              <a:t>~60 </a:t>
            </a:r>
            <a:r>
              <a:rPr lang="fr-FR" dirty="0"/>
              <a:t>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5">
              <a:extLst>
                <a:ext uri="{BEBA8EAE-BF5A-486C-A8C5-ECC9F3942E4B}">
                  <a14:imgProps xmlns:a14="http://schemas.microsoft.com/office/drawing/2010/main">
                    <a14:imgLayer r:embed="rId6">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7">
            <a:extLst>
              <a:ext uri="{28A0092B-C50C-407E-A947-70E740481C1C}">
                <a14:useLocalDpi xmlns:a14="http://schemas.microsoft.com/office/drawing/2010/main" val="0"/>
              </a:ext>
            </a:extLst>
          </a:blip>
          <a:srcRect l="19273" t="67432" b="10307"/>
          <a:stretch/>
        </p:blipFill>
        <p:spPr bwMode="auto">
          <a:xfrm>
            <a:off x="8121567" y="6364753"/>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r>
              <a:rPr lang="fr-FR" noProof="1"/>
              <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a:t>Caméra</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smtClean="0">
                  <a:latin typeface="Roboto"/>
                </a:rPr>
                <a:t>Intervalle observé à l’écran </a:t>
              </a:r>
              <a:r>
                <a:rPr lang="pt-BR" sz="1600" dirty="0" smtClean="0">
                  <a:solidFill>
                    <a:srgbClr val="FF0000"/>
                  </a:solidFill>
                  <a:latin typeface="Roboto"/>
                </a:rPr>
                <a:t>[768 </a:t>
              </a:r>
              <a:r>
                <a:rPr lang="pt-BR" sz="1600" dirty="0">
                  <a:solidFill>
                    <a:srgbClr val="FF0000"/>
                  </a:solidFill>
                  <a:latin typeface="Roboto"/>
                </a:rPr>
                <a:t>–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smtClean="0">
                <a:latin typeface="Arial" panose="020B0604020202020204" pitchFamily="34" charset="0"/>
                <a:cs typeface="Arial" panose="020B0604020202020204" pitchFamily="34" charset="0"/>
              </a:rPr>
              <a:t>Affiché </a:t>
            </a:r>
            <a:r>
              <a:rPr lang="pt-BR" sz="1100" dirty="0">
                <a:latin typeface="Arial" panose="020B0604020202020204" pitchFamily="34" charset="0"/>
                <a:cs typeface="Arial" panose="020B0604020202020204" pitchFamily="34" charset="0"/>
              </a:rPr>
              <a:t>par </a:t>
            </a:r>
            <a:r>
              <a:rPr lang="pt-BR" sz="1100" dirty="0" smtClean="0">
                <a:latin typeface="Arial" panose="020B0604020202020204" pitchFamily="34" charset="0"/>
                <a:cs typeface="Arial" panose="020B0604020202020204" pitchFamily="34" charset="0"/>
              </a:rPr>
              <a:t>l’écran</a:t>
            </a:r>
          </a:p>
          <a:p>
            <a:r>
              <a:rPr lang="pt-BR" sz="1100" dirty="0" smtClean="0">
                <a:latin typeface="Arial" panose="020B0604020202020204" pitchFamily="34" charset="0"/>
                <a:cs typeface="Arial" panose="020B0604020202020204" pitchFamily="34" charset="0"/>
              </a:rPr>
              <a:t>Les valeurs basses sont tronquées à 0</a:t>
            </a:r>
          </a:p>
          <a:p>
            <a:r>
              <a:rPr lang="fr-FR" sz="1100" dirty="0" smtClean="0">
                <a:latin typeface="Arial" panose="020B0604020202020204" pitchFamily="34" charset="0"/>
                <a:cs typeface="Arial" panose="020B0604020202020204" pitchFamily="34" charset="0"/>
              </a:rPr>
              <a:t>Les nuances de niveaux de gris sont perdues.</a:t>
            </a:r>
            <a:endParaRPr lang="fr-FR" sz="1100" dirty="0">
              <a:latin typeface="Arial" panose="020B0604020202020204" pitchFamily="34" charset="0"/>
              <a:cs typeface="Arial" panose="020B0604020202020204" pitchFamily="34" charset="0"/>
            </a:endParaRP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a:t>
            </a:r>
            <a:r>
              <a:rPr lang="pt-BR" sz="1100" dirty="0" smtClean="0">
                <a:latin typeface="Arial" panose="020B0604020202020204" pitchFamily="34" charset="0"/>
                <a:cs typeface="Arial" panose="020B0604020202020204" pitchFamily="34" charset="0"/>
              </a:rPr>
              <a:t>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smtClean="0">
                <a:latin typeface="Arial" panose="020B0604020202020204" pitchFamily="34" charset="0"/>
                <a:cs typeface="Arial" panose="020B0604020202020204" pitchFamily="34" charset="0"/>
              </a:rPr>
              <a:t>Les valeurs hautes à 255</a:t>
            </a:r>
            <a:endParaRPr lang="fr-FR" sz="1100" dirty="0">
              <a:latin typeface="Arial" panose="020B0604020202020204" pitchFamily="34" charset="0"/>
              <a:cs typeface="Arial" panose="020B0604020202020204" pitchFamily="34" charset="0"/>
            </a:endParaRP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35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a:t>
            </a:r>
            <a:r>
              <a:rPr lang="fr-FR" dirty="0" smtClean="0">
                <a:latin typeface="Arial" panose="020B0604020202020204" pitchFamily="34" charset="0"/>
                <a:cs typeface="Arial" panose="020B0604020202020204" pitchFamily="34" charset="0"/>
              </a:rPr>
              <a:t>(partie analogique),…</a:t>
            </a:r>
            <a:endParaRPr lang="fr-FR" dirty="0">
              <a:latin typeface="Arial" panose="020B0604020202020204" pitchFamily="34" charset="0"/>
              <a:cs typeface="Arial" panose="020B0604020202020204" pitchFamily="34" charset="0"/>
            </a:endParaRPr>
          </a:p>
          <a:p>
            <a:pPr algn="just"/>
            <a:endParaRPr lang="fr-FR" dirty="0" smtClean="0">
              <a:latin typeface="Arial" panose="020B0604020202020204" pitchFamily="34" charset="0"/>
              <a:cs typeface="Arial" panose="020B0604020202020204" pitchFamily="34" charset="0"/>
            </a:endParaRPr>
          </a:p>
          <a:p>
            <a:pPr algn="just"/>
            <a:r>
              <a:rPr lang="fr-FR" dirty="0" smtClean="0">
                <a:latin typeface="Arial" panose="020B0604020202020204" pitchFamily="34" charset="0"/>
                <a:cs typeface="Arial" panose="020B0604020202020204" pitchFamily="34" charset="0"/>
              </a:rPr>
              <a:t>Pixel dépendant.</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smtClean="0">
                <a:latin typeface="Arial" panose="020B0604020202020204" pitchFamily="34" charset="0"/>
                <a:cs typeface="Arial" panose="020B0604020202020204" pitchFamily="34" charset="0"/>
              </a:rPr>
              <a:t>Photonique / éclairage</a:t>
            </a:r>
            <a:endParaRPr lang="fr-F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ZoneTexte 59"/>
              <p:cNvSpPr txBox="1"/>
              <p:nvPr/>
            </p:nvSpPr>
            <p:spPr>
              <a:xfrm>
                <a:off x="10527348" y="211394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27348" y="2113946"/>
                <a:ext cx="397032" cy="276999"/>
              </a:xfrm>
              <a:prstGeom prst="rect">
                <a:avLst/>
              </a:prstGeom>
              <a:blipFill>
                <a:blip r:embed="rId8"/>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6900" y="2383873"/>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6900" y="2383873"/>
                <a:ext cx="397480" cy="276999"/>
              </a:xfrm>
              <a:prstGeom prst="rect">
                <a:avLst/>
              </a:prstGeom>
              <a:blipFill>
                <a:blip r:embed="rId9"/>
                <a:stretch>
                  <a:fillRect b="-444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a:t>
            </a:r>
            <a:r>
              <a:rPr lang="fr-FR" sz="1200" dirty="0" smtClean="0">
                <a:latin typeface="Arial" panose="020B0604020202020204" pitchFamily="34" charset="0"/>
                <a:cs typeface="Arial" panose="020B0604020202020204" pitchFamily="34" charset="0"/>
              </a:rPr>
              <a:t>fermé. </a:t>
            </a:r>
            <a:r>
              <a:rPr lang="fr-FR" sz="1200" dirty="0">
                <a:latin typeface="Arial" panose="020B0604020202020204" pitchFamily="34" charset="0"/>
                <a:cs typeface="Arial" panose="020B0604020202020204" pitchFamily="34" charset="0"/>
              </a:rPr>
              <a:t>Image dans le noir</a:t>
            </a:r>
            <a:r>
              <a:rPr lang="fr-FR" sz="1200" dirty="0" smtClean="0">
                <a:latin typeface="Arial" panose="020B0604020202020204" pitchFamily="34" charset="0"/>
                <a:cs typeface="Arial" panose="020B0604020202020204" pitchFamily="34" charset="0"/>
              </a:rPr>
              <a:t>.</a:t>
            </a:r>
            <a:endParaRPr lang="fr-FR" sz="1200" dirty="0">
              <a:latin typeface="Arial" panose="020B0604020202020204" pitchFamily="34" charset="0"/>
              <a:cs typeface="Arial" panose="020B0604020202020204" pitchFamily="34" charset="0"/>
            </a:endParaRP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smtClean="0">
                  <a:latin typeface="Arial" panose="020B0604020202020204" pitchFamily="34" charset="0"/>
                  <a:cs typeface="Arial" panose="020B0604020202020204" pitchFamily="34" charset="0"/>
                </a:rPr>
                <a:t>Valeurs proches de 0</a:t>
              </a:r>
            </a:p>
            <a:p>
              <a:pPr algn="just"/>
              <a:r>
                <a:rPr lang="fr-FR" sz="1600" dirty="0" smtClean="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endParaRPr lang="fr-FR" sz="1600" dirty="0" smtClean="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a:t>
            </a:r>
            <a:r>
              <a:rPr lang="fr-FR" sz="1600" dirty="0" smtClean="0">
                <a:latin typeface="Arial" panose="020B0604020202020204" pitchFamily="34" charset="0"/>
                <a:cs typeface="Arial" panose="020B0604020202020204" pitchFamily="34" charset="0"/>
              </a:rPr>
              <a:t>d’intégration. (Par exemple, </a:t>
            </a:r>
            <a:r>
              <a:rPr lang="fr-FR" sz="1600" dirty="0">
                <a:latin typeface="Arial" panose="020B0604020202020204" pitchFamily="34" charset="0"/>
                <a:cs typeface="Arial" panose="020B0604020202020204" pitchFamily="34" charset="0"/>
              </a:rPr>
              <a:t>p</a:t>
            </a:r>
            <a:r>
              <a:rPr lang="fr-FR" sz="1600" dirty="0" smtClean="0">
                <a:latin typeface="Arial" panose="020B0604020202020204" pitchFamily="34" charset="0"/>
                <a:cs typeface="Arial" panose="020B0604020202020204" pitchFamily="34" charset="0"/>
              </a:rPr>
              <a:t>our de </a:t>
            </a:r>
            <a:r>
              <a:rPr lang="fr-FR" sz="1600" dirty="0">
                <a:latin typeface="Arial" panose="020B0604020202020204" pitchFamily="34" charset="0"/>
                <a:cs typeface="Arial" panose="020B0604020202020204" pitchFamily="34" charset="0"/>
              </a:rPr>
              <a:t>la vidéo </a:t>
            </a:r>
            <a:r>
              <a:rPr lang="fr-FR" sz="1600" dirty="0" smtClean="0">
                <a:latin typeface="Arial" panose="020B0604020202020204" pitchFamily="34" charset="0"/>
                <a:cs typeface="Arial" panose="020B0604020202020204" pitchFamily="34" charset="0"/>
              </a:rPr>
              <a:t>et </a:t>
            </a:r>
            <a:r>
              <a:rPr lang="fr-FR" sz="1600" dirty="0">
                <a:latin typeface="Arial" panose="020B0604020202020204" pitchFamily="34" charset="0"/>
                <a:cs typeface="Arial" panose="020B0604020202020204" pitchFamily="34" charset="0"/>
              </a:rPr>
              <a:t>éviter un flou de </a:t>
            </a:r>
            <a:r>
              <a:rPr lang="fr-FR" sz="1600" dirty="0" smtClean="0">
                <a:latin typeface="Arial" panose="020B0604020202020204" pitchFamily="34" charset="0"/>
                <a:cs typeface="Arial" panose="020B0604020202020204" pitchFamily="34" charset="0"/>
              </a:rPr>
              <a:t>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smtClean="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smtClean="0">
                <a:latin typeface="Arial" panose="020B0604020202020204" pitchFamily="34" charset="0"/>
                <a:cs typeface="Arial" panose="020B0604020202020204" pitchFamily="34" charset="0"/>
              </a:rPr>
              <a:t>Augmente </a:t>
            </a:r>
            <a:r>
              <a:rPr lang="fr-FR" u="sng" dirty="0">
                <a:latin typeface="Arial" panose="020B0604020202020204" pitchFamily="34" charset="0"/>
                <a:cs typeface="Arial" panose="020B0604020202020204" pitchFamily="34" charset="0"/>
              </a:rPr>
              <a:t>le temps de </a:t>
            </a:r>
            <a:r>
              <a:rPr lang="fr-FR" u="sng" dirty="0" smtClean="0">
                <a:latin typeface="Arial" panose="020B0604020202020204" pitchFamily="34" charset="0"/>
                <a:cs typeface="Arial" panose="020B0604020202020204" pitchFamily="34" charset="0"/>
              </a:rPr>
              <a:t>traitement, le transfert </a:t>
            </a:r>
            <a:r>
              <a:rPr lang="fr-FR" u="sng" dirty="0">
                <a:latin typeface="Arial" panose="020B0604020202020204" pitchFamily="34" charset="0"/>
                <a:cs typeface="Arial" panose="020B0604020202020204" pitchFamily="34" charset="0"/>
              </a:rPr>
              <a:t>et </a:t>
            </a:r>
            <a:r>
              <a:rPr lang="fr-FR" u="sng" dirty="0" smtClean="0">
                <a:latin typeface="Arial" panose="020B0604020202020204" pitchFamily="34" charset="0"/>
                <a:cs typeface="Arial" panose="020B0604020202020204" pitchFamily="34" charset="0"/>
              </a:rPr>
              <a:t>le stockage </a:t>
            </a:r>
            <a:r>
              <a:rPr lang="fr-FR" u="sng" dirty="0">
                <a:latin typeface="Arial" panose="020B0604020202020204" pitchFamily="34" charset="0"/>
                <a:cs typeface="Arial" panose="020B0604020202020204" pitchFamily="34" charset="0"/>
              </a:rPr>
              <a:t>de l’image.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d’image que peut fournir la caméra en 1 </a:t>
            </a:r>
            <a:r>
              <a:rPr lang="fr-FR" dirty="0" smtClean="0">
                <a:latin typeface="Arial" panose="020B0604020202020204" pitchFamily="34" charset="0"/>
                <a:cs typeface="Arial" panose="020B0604020202020204" pitchFamily="34" charset="0"/>
              </a:rPr>
              <a:t>seconde.</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a:t>
            </a:r>
            <a:r>
              <a:rPr lang="fr-FR" dirty="0" smtClean="0">
                <a:latin typeface="Arial" panose="020B0604020202020204" pitchFamily="34" charset="0"/>
                <a:cs typeface="Arial" panose="020B0604020202020204" pitchFamily="34" charset="0"/>
              </a:rPr>
              <a:t>collectées </a:t>
            </a:r>
            <a:r>
              <a:rPr lang="fr-FR" dirty="0">
                <a:latin typeface="Arial" panose="020B0604020202020204" pitchFamily="34" charset="0"/>
                <a:cs typeface="Arial" panose="020B0604020202020204" pitchFamily="34" charset="0"/>
              </a:rPr>
              <a:t>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1 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etc…</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t>
                </a:r>
                <a:r>
                  <a:rPr lang="fr-FR" sz="1600" dirty="0" smtClean="0">
                    <a:latin typeface="Arial" panose="020B0604020202020204" pitchFamily="34" charset="0"/>
                    <a:cs typeface="Arial" panose="020B0604020202020204" pitchFamily="34" charset="0"/>
                  </a:rPr>
                  <a:t>au moins x2 </a:t>
                </a:r>
                <a:r>
                  <a:rPr lang="fr-FR" sz="1600" dirty="0">
                    <a:latin typeface="Arial" panose="020B0604020202020204" pitchFamily="34" charset="0"/>
                    <a:cs typeface="Arial" panose="020B0604020202020204" pitchFamily="34" charset="0"/>
                  </a:rPr>
                  <a:t>d’après le théorème de Shannon).</a:t>
                </a:r>
              </a:p>
            </p:txBody>
          </p:sp>
        </mc:Choice>
        <mc:Fallback xmlns="">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a:srcRect l="8433" t="9179" r="11672" b="9082"/>
            <a:stretch/>
          </p:blipFill>
          <p:spPr>
            <a:xfrm>
              <a:off x="1483119" y="3437901"/>
              <a:ext cx="1415333" cy="1455089"/>
            </a:xfrm>
            <a:prstGeom prst="rect">
              <a:avLst/>
            </a:prstGeom>
          </p:spPr>
        </p:pic>
        <p:pic>
          <p:nvPicPr>
            <p:cNvPr id="27" name="Image 26"/>
            <p:cNvPicPr>
              <a:picLocks noChangeAspect="1"/>
            </p:cNvPicPr>
            <p:nvPr/>
          </p:nvPicPr>
          <p:blipFill rotWithShape="1">
            <a:blip r:embed="rId9"/>
            <a:srcRect l="7316" t="9886" r="9364" b="11647"/>
            <a:stretch/>
          </p:blipFill>
          <p:spPr>
            <a:xfrm>
              <a:off x="3415286" y="3453803"/>
              <a:ext cx="1518699" cy="1423285"/>
            </a:xfrm>
            <a:prstGeom prst="rect">
              <a:avLst/>
            </a:prstGeom>
          </p:spPr>
        </p:pic>
        <p:pic>
          <p:nvPicPr>
            <p:cNvPr id="28" name="Image 27"/>
            <p:cNvPicPr>
              <a:picLocks noChangeAspect="1"/>
            </p:cNvPicPr>
            <p:nvPr/>
          </p:nvPicPr>
          <p:blipFill rotWithShape="1">
            <a:blip r:embed="rId10"/>
            <a:srcRect l="5951" t="6032" r="2881" b="6882"/>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a:srcRect l="4783" t="8188" r="6165" b="6070"/>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a:t>
            </a:r>
            <a:r>
              <a:rPr lang="fr-FR" sz="1400" dirty="0" smtClean="0">
                <a:latin typeface="Arial" panose="020B0604020202020204" pitchFamily="34" charset="0"/>
                <a:cs typeface="Arial" panose="020B0604020202020204" pitchFamily="34" charset="0"/>
              </a:rPr>
              <a:t>horizontale </a:t>
            </a:r>
            <a:r>
              <a:rPr lang="fr-FR" sz="1400" dirty="0">
                <a:latin typeface="Arial" panose="020B0604020202020204" pitchFamily="34" charset="0"/>
                <a:cs typeface="Arial" panose="020B0604020202020204" pitchFamily="34" charset="0"/>
              </a:rPr>
              <a:t>=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4">
            <a:extLst>
              <a:ext uri="{28A0092B-C50C-407E-A947-70E740481C1C}">
                <a14:useLocalDpi xmlns:a14="http://schemas.microsoft.com/office/drawing/2010/main" val="0"/>
              </a:ext>
            </a:extLst>
          </a:blip>
          <a:srcRect l="28118" t="50407" r="28780" b="13344"/>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a:t>
                </a:r>
                <a:r>
                  <a:rPr lang="fr-FR" sz="1400" dirty="0" smtClean="0">
                    <a:latin typeface="Arial" panose="020B0604020202020204" pitchFamily="34" charset="0"/>
                    <a:cs typeface="Arial" panose="020B0604020202020204" pitchFamily="34" charset="0"/>
                  </a:rPr>
                  <a:t>pixels (résolution capteur) :</a:t>
                </a:r>
              </a:p>
              <a:p>
                <a:r>
                  <a:rPr lang="fr-FR" sz="1400" dirty="0" smtClean="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6"/>
                <a:stretch>
                  <a:fillRect l="-560" t="-926" b="-18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7"/>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a:srcRect l="4783" t="8188" r="6165" b="6070"/>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483153"/>
            <a:ext cx="909574" cy="5666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754326"/>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a:t>
            </a:r>
            <a:r>
              <a:rPr lang="fr-FR" dirty="0" smtClean="0">
                <a:latin typeface="Arial" panose="020B0604020202020204" pitchFamily="34" charset="0"/>
                <a:cs typeface="Arial" panose="020B0604020202020204" pitchFamily="34" charset="0"/>
              </a:rPr>
              <a:t>mouvement :</a:t>
            </a:r>
          </a:p>
          <a:p>
            <a:pPr algn="just"/>
            <a:r>
              <a:rPr lang="fr-FR" dirty="0" smtClean="0">
                <a:latin typeface="Arial" panose="020B0604020202020204" pitchFamily="34" charset="0"/>
                <a:cs typeface="Arial" panose="020B0604020202020204" pitchFamily="34" charset="0"/>
              </a:rPr>
              <a:t>l’objet </a:t>
            </a:r>
            <a:r>
              <a:rPr lang="fr-FR" dirty="0">
                <a:latin typeface="Arial" panose="020B0604020202020204" pitchFamily="34" charset="0"/>
                <a:cs typeface="Arial" panose="020B0604020202020204" pitchFamily="34" charset="0"/>
              </a:rPr>
              <a:t>se déplace à travers plusieurs </a:t>
            </a:r>
            <a:r>
              <a:rPr lang="fr-FR" dirty="0" smtClean="0">
                <a:latin typeface="Arial" panose="020B0604020202020204" pitchFamily="34" charset="0"/>
                <a:cs typeface="Arial" panose="020B0604020202020204" pitchFamily="34" charset="0"/>
              </a:rPr>
              <a:t>pixels dans n’importe quelle direction (horizontal, verticale ou les deux) </a:t>
            </a:r>
            <a:r>
              <a:rPr lang="fr-FR" dirty="0">
                <a:latin typeface="Arial" panose="020B0604020202020204" pitchFamily="34" charset="0"/>
                <a:cs typeface="Arial" panose="020B0604020202020204" pitchFamily="34" charset="0"/>
              </a:rPr>
              <a:t>durant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694155" cy="1077218"/>
          </a:xfrm>
          <a:prstGeom prst="rect">
            <a:avLst/>
          </a:prstGeom>
        </p:spPr>
        <p:txBody>
          <a:bodyPr wrap="square">
            <a:spAutoFit/>
          </a:bodyPr>
          <a:lstStyle/>
          <a:p>
            <a:pPr algn="ctr"/>
            <a:r>
              <a:rPr lang="fr-FR" sz="1600" dirty="0">
                <a:latin typeface="Arial" panose="020B0604020202020204" pitchFamily="34" charset="0"/>
                <a:cs typeface="Arial" panose="020B0604020202020204" pitchFamily="34" charset="0"/>
              </a:rPr>
              <a:t>Ouverture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caméra (début de prise d’image)</a:t>
            </a:r>
            <a:endParaRPr lang="fr-FR" sz="1600" dirty="0"/>
          </a:p>
        </p:txBody>
      </p:sp>
      <p:cxnSp>
        <p:nvCxnSpPr>
          <p:cNvPr id="53" name="Connecteur droit avec flèche 52"/>
          <p:cNvCxnSpPr>
            <a:stCxn id="52" idx="0"/>
            <a:endCxn id="23" idx="1"/>
          </p:cNvCxnSpPr>
          <p:nvPr/>
        </p:nvCxnSpPr>
        <p:spPr>
          <a:xfrm flipV="1">
            <a:off x="847078" y="4768382"/>
            <a:ext cx="1002240"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49318" y="5778816"/>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655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168556" cy="584775"/>
          </a:xfrm>
          <a:prstGeom prst="rect">
            <a:avLst/>
          </a:prstGeom>
        </p:spPr>
        <p:txBody>
          <a:bodyPr wrap="square">
            <a:spAutoFit/>
          </a:bodyPr>
          <a:lstStyle/>
          <a:p>
            <a:r>
              <a:rPr lang="fr-FR" sz="1600" dirty="0">
                <a:latin typeface="Arial" panose="020B0604020202020204" pitchFamily="34" charset="0"/>
                <a:cs typeface="Arial" panose="020B0604020202020204" pitchFamily="34" charset="0"/>
              </a:rPr>
              <a:t>Fermeture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(fin de prise d’image)</a:t>
            </a:r>
            <a:endParaRPr lang="fr-FR" sz="1600"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xmlns:a14="http://schemas.microsoft.com/office/drawing/2010/main">
        <mc:Choice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a:t>
                </a:r>
                <a:r>
                  <a:rPr lang="fr-FR" dirty="0" smtClean="0">
                    <a:latin typeface="Arial" panose="020B0604020202020204" pitchFamily="34" charset="0"/>
                    <a:cs typeface="Arial" panose="020B0604020202020204" pitchFamily="34" charset="0"/>
                  </a:rPr>
                  <a:t>pixel)</a:t>
                </a:r>
                <a:endParaRPr lang="fr-FR" dirty="0">
                  <a:latin typeface="Arial" panose="020B0604020202020204" pitchFamily="34" charset="0"/>
                  <a:cs typeface="Arial" panose="020B0604020202020204" pitchFamily="34" charset="0"/>
                </a:endParaRP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xmlns="">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a:extLst>
              <a:ext uri="{28A0092B-C50C-407E-A947-70E740481C1C}">
                <a14:useLocalDpi xmlns:a14="http://schemas.microsoft.com/office/drawing/2010/main" val="0"/>
              </a:ext>
            </a:extLst>
          </a:blip>
          <a:srcRect l="15215" t="11361" r="17794" b="14534"/>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a:extLst>
              <a:ext uri="{28A0092B-C50C-407E-A947-70E740481C1C}">
                <a14:useLocalDpi xmlns:a14="http://schemas.microsoft.com/office/drawing/2010/main" val="0"/>
              </a:ext>
            </a:extLst>
          </a:blip>
          <a:srcRect l="21798" r="13542"/>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r>
              <a:rPr lang="fr-FR" sz="2400" dirty="0" smtClean="0">
                <a:solidFill>
                  <a:schemeClr val="accent1"/>
                </a:solidFill>
                <a:latin typeface="Agency FB" panose="020B0503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a:t>
            </a:r>
            <a:r>
              <a:rPr lang="fr-FR" sz="1400" dirty="0" smtClean="0">
                <a:latin typeface="Arial" panose="020B0604020202020204" pitchFamily="34" charset="0"/>
                <a:cs typeface="Arial" panose="020B0604020202020204" pitchFamily="34" charset="0"/>
              </a:rPr>
              <a:t>réflexions </a:t>
            </a:r>
            <a:r>
              <a:rPr lang="fr-FR" sz="1400" dirty="0">
                <a:latin typeface="Arial" panose="020B0604020202020204" pitchFamily="34" charset="0"/>
                <a:cs typeface="Arial" panose="020B0604020202020204" pitchFamily="34" charset="0"/>
              </a:rPr>
              <a:t>et </a:t>
            </a:r>
            <a:r>
              <a:rPr lang="fr-FR" sz="1400" dirty="0" smtClean="0">
                <a:latin typeface="Arial" panose="020B0604020202020204" pitchFamily="34" charset="0"/>
                <a:cs typeface="Arial" panose="020B0604020202020204" pitchFamily="34" charset="0"/>
              </a:rPr>
              <a:t>ombres </a:t>
            </a:r>
            <a:r>
              <a:rPr lang="fr-FR" sz="1400" dirty="0">
                <a:latin typeface="Arial" panose="020B0604020202020204" pitchFamily="34" charset="0"/>
                <a:cs typeface="Arial" panose="020B0604020202020204" pitchFamily="34" charset="0"/>
              </a:rPr>
              <a:t>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840065"/>
            <a:ext cx="6050301" cy="2154436"/>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endParaRPr lang="fr-FR" sz="2400" dirty="0" smtClean="0">
              <a:solidFill>
                <a:schemeClr val="accent1"/>
              </a:solidFill>
              <a:latin typeface="Agency FB" panose="020B0503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a:t>
            </a:r>
            <a:r>
              <a:rPr lang="fr-FR" sz="1400" dirty="0" smtClean="0">
                <a:latin typeface="Arial" panose="020B0604020202020204" pitchFamily="34" charset="0"/>
                <a:cs typeface="Arial" panose="020B0604020202020204" pitchFamily="34" charset="0"/>
              </a:rPr>
              <a:t>dès </a:t>
            </a:r>
            <a:r>
              <a:rPr lang="fr-FR" sz="1400" dirty="0">
                <a:latin typeface="Arial" panose="020B0604020202020204" pitchFamily="34" charset="0"/>
                <a:cs typeface="Arial" panose="020B0604020202020204" pitchFamily="34" charset="0"/>
              </a:rPr>
              <a:t>la </a:t>
            </a:r>
            <a:r>
              <a:rPr lang="fr-FR" sz="1400" dirty="0" smtClean="0">
                <a:latin typeface="Arial" panose="020B0604020202020204" pitchFamily="34" charset="0"/>
                <a:cs typeface="Arial" panose="020B0604020202020204" pitchFamily="34" charset="0"/>
              </a:rPr>
              <a:t>première ligne.</a:t>
            </a:r>
            <a:endParaRPr lang="fr-FR" sz="1400"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Imag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Tree>
    <p:extLst>
      <p:ext uri="{BB962C8B-B14F-4D97-AF65-F5344CB8AC3E}">
        <p14:creationId xmlns:p14="http://schemas.microsoft.com/office/powerpoint/2010/main" val="395904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748" y="1666110"/>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220779" y="4509942"/>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a:t>
            </a:r>
            <a:r>
              <a:rPr lang="fr-FR" sz="1400" dirty="0" smtClean="0">
                <a:latin typeface="Arial" panose="020B0604020202020204" pitchFamily="34" charset="0"/>
                <a:cs typeface="Arial" panose="020B0604020202020204" pitchFamily="34" charset="0"/>
              </a:rPr>
              <a:t>spéculaires</a:t>
            </a:r>
          </a:p>
        </p:txBody>
      </p:sp>
      <p:grpSp>
        <p:nvGrpSpPr>
          <p:cNvPr id="24" name="Groupe 23"/>
          <p:cNvGrpSpPr/>
          <p:nvPr/>
        </p:nvGrpSpPr>
        <p:grpSpPr>
          <a:xfrm>
            <a:off x="238281" y="2127187"/>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a:t>
            </a:r>
            <a:r>
              <a:rPr lang="fr-FR" sz="1600" dirty="0" smtClean="0">
                <a:solidFill>
                  <a:srgbClr val="FF0000"/>
                </a:solidFill>
                <a:latin typeface="Arial" panose="020B0604020202020204" pitchFamily="34" charset="0"/>
                <a:cs typeface="Arial" panose="020B0604020202020204" pitchFamily="34" charset="0"/>
              </a:rPr>
              <a:t>réflexion/saturation </a:t>
            </a:r>
            <a:r>
              <a:rPr lang="fr-FR" sz="1600" dirty="0">
                <a:solidFill>
                  <a:srgbClr val="FF0000"/>
                </a:solidFill>
                <a:latin typeface="Arial" panose="020B0604020202020204" pitchFamily="34" charset="0"/>
                <a:cs typeface="Arial" panose="020B0604020202020204" pitchFamily="34" charset="0"/>
              </a:rPr>
              <a:t>il ne pourra pas être </a:t>
            </a:r>
            <a:r>
              <a:rPr lang="fr-FR" sz="1600" dirty="0" smtClean="0">
                <a:solidFill>
                  <a:srgbClr val="FF0000"/>
                </a:solidFill>
                <a:latin typeface="Arial" panose="020B0604020202020204" pitchFamily="34" charset="0"/>
                <a:cs typeface="Arial" panose="020B0604020202020204" pitchFamily="34" charset="0"/>
              </a:rPr>
              <a:t>détecté</a:t>
            </a:r>
            <a:endParaRPr lang="fr-FR" sz="1600" dirty="0">
              <a:solidFill>
                <a:srgbClr val="FF0000"/>
              </a:solidFill>
              <a:latin typeface="Arial" panose="020B0604020202020204" pitchFamily="34" charset="0"/>
              <a:cs typeface="Arial" panose="020B0604020202020204" pitchFamily="34" charset="0"/>
            </a:endParaRPr>
          </a:p>
        </p:txBody>
      </p:sp>
      <p:sp>
        <p:nvSpPr>
          <p:cNvPr id="31" name="Rectangle 30"/>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r>
              <a:rPr lang="fr-FR" sz="2400" dirty="0" smtClean="0">
                <a:solidFill>
                  <a:schemeClr val="accent1"/>
                </a:solidFill>
                <a:latin typeface="Agency FB" panose="020B0503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a:t>
            </a:r>
            <a:r>
              <a:rPr lang="fr-FR" sz="1400" dirty="0" smtClean="0">
                <a:latin typeface="Arial" panose="020B0604020202020204" pitchFamily="34" charset="0"/>
                <a:cs typeface="Arial" panose="020B0604020202020204" pitchFamily="34" charset="0"/>
              </a:rPr>
              <a:t>réflexions </a:t>
            </a:r>
            <a:r>
              <a:rPr lang="fr-FR" sz="1400" dirty="0">
                <a:latin typeface="Arial" panose="020B0604020202020204" pitchFamily="34" charset="0"/>
                <a:cs typeface="Arial" panose="020B0604020202020204" pitchFamily="34" charset="0"/>
              </a:rPr>
              <a:t>et </a:t>
            </a:r>
            <a:r>
              <a:rPr lang="fr-FR" sz="1400" dirty="0" smtClean="0">
                <a:latin typeface="Arial" panose="020B0604020202020204" pitchFamily="34" charset="0"/>
                <a:cs typeface="Arial" panose="020B0604020202020204" pitchFamily="34" charset="0"/>
              </a:rPr>
              <a:t>ombres </a:t>
            </a:r>
            <a:r>
              <a:rPr lang="fr-FR" sz="1400" dirty="0">
                <a:latin typeface="Arial" panose="020B0604020202020204" pitchFamily="34" charset="0"/>
                <a:cs typeface="Arial" panose="020B0604020202020204" pitchFamily="34" charset="0"/>
              </a:rPr>
              <a:t>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32" name="Rectangle 31"/>
          <p:cNvSpPr/>
          <p:nvPr/>
        </p:nvSpPr>
        <p:spPr>
          <a:xfrm>
            <a:off x="6121995" y="2840065"/>
            <a:ext cx="6050301" cy="2369880"/>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endParaRPr lang="fr-FR" sz="2400" dirty="0" smtClean="0">
              <a:solidFill>
                <a:schemeClr val="accent1"/>
              </a:solidFill>
              <a:latin typeface="Agency FB" panose="020B0503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a:t>
            </a:r>
            <a:r>
              <a:rPr lang="fr-FR" sz="1400" dirty="0" smtClean="0">
                <a:latin typeface="Arial" panose="020B0604020202020204" pitchFamily="34" charset="0"/>
                <a:cs typeface="Arial" panose="020B0604020202020204" pitchFamily="34" charset="0"/>
              </a:rPr>
              <a:t>réflexions, moins d’ombres sur la ligne d’acquisition)</a:t>
            </a:r>
            <a:endParaRPr lang="fr-FR"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a:t>
            </a:r>
            <a:r>
              <a:rPr lang="fr-FR" sz="1400" dirty="0" smtClean="0">
                <a:latin typeface="Arial" panose="020B0604020202020204" pitchFamily="34" charset="0"/>
                <a:cs typeface="Arial" panose="020B0604020202020204" pitchFamily="34" charset="0"/>
              </a:rPr>
              <a:t>dès </a:t>
            </a:r>
            <a:r>
              <a:rPr lang="fr-FR" sz="1400" dirty="0">
                <a:latin typeface="Arial" panose="020B0604020202020204" pitchFamily="34" charset="0"/>
                <a:cs typeface="Arial" panose="020B0604020202020204" pitchFamily="34" charset="0"/>
              </a:rPr>
              <a:t>la </a:t>
            </a:r>
            <a:r>
              <a:rPr lang="fr-FR" sz="1400" dirty="0" smtClean="0">
                <a:latin typeface="Arial" panose="020B0604020202020204" pitchFamily="34" charset="0"/>
                <a:cs typeface="Arial" panose="020B0604020202020204" pitchFamily="34" charset="0"/>
              </a:rPr>
              <a:t>première ligne.</a:t>
            </a:r>
            <a:endParaRPr lang="fr-FR" sz="1400"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a:t>
            </a:r>
            <a:r>
              <a:rPr lang="fr-FR" noProof="1" smtClean="0"/>
              <a:t>utilisée </a:t>
            </a:r>
            <a:r>
              <a:rPr lang="fr-FR" noProof="1"/>
              <a:t>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a:t>
            </a:r>
            <a:r>
              <a:rPr lang="fr-FR" dirty="0" smtClean="0"/>
              <a:t>une caméra ?</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a:t>
            </a:r>
            <a:r>
              <a:rPr lang="fr-FR" dirty="0" smtClean="0">
                <a:latin typeface="Arial" panose="020B0604020202020204" pitchFamily="34" charset="0"/>
                <a:cs typeface="Arial" panose="020B0604020202020204" pitchFamily="34" charset="0"/>
              </a:rPr>
              <a:t>observer</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Dimension de la scène à </a:t>
            </a:r>
            <a:r>
              <a:rPr lang="fr-FR" dirty="0" smtClean="0">
                <a:latin typeface="Arial" panose="020B0604020202020204" pitchFamily="34" charset="0"/>
                <a:cs typeface="Arial" panose="020B0604020202020204" pitchFamily="34" charset="0"/>
              </a:rPr>
              <a:t>observer </a:t>
            </a:r>
          </a:p>
          <a:p>
            <a:pPr algn="just"/>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Vitesse de défilement des </a:t>
            </a:r>
            <a:r>
              <a:rPr lang="fr-FR" dirty="0" smtClean="0">
                <a:latin typeface="Arial" panose="020B0604020202020204" pitchFamily="34" charset="0"/>
                <a:cs typeface="Arial" panose="020B0604020202020204" pitchFamily="34" charset="0"/>
              </a:rPr>
              <a:t>objets           </a:t>
            </a: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(horizontal vertical, en mm)</a:t>
            </a:r>
          </a:p>
          <a:p>
            <a:pPr algn="just"/>
            <a:r>
              <a:rPr lang="fr-FR" dirty="0">
                <a:latin typeface="Arial" panose="020B0604020202020204" pitchFamily="34" charset="0"/>
                <a:cs typeface="Arial" panose="020B0604020202020204" pitchFamily="34" charset="0"/>
              </a:rPr>
              <a:t>  - La résolution d’un capteur (nombres de </a:t>
            </a:r>
            <a:r>
              <a:rPr lang="fr-FR" dirty="0" smtClean="0">
                <a:latin typeface="Arial" panose="020B0604020202020204" pitchFamily="34" charset="0"/>
                <a:cs typeface="Arial" panose="020B0604020202020204" pitchFamily="34" charset="0"/>
              </a:rPr>
              <a:t>pixels)</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b="45361"/>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5817"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60000" y="4867841"/>
            <a:ext cx="7506853" cy="400110"/>
          </a:xfrm>
          <a:prstGeom prst="rect">
            <a:avLst/>
          </a:prstGeom>
        </p:spPr>
        <p:txBody>
          <a:bodyPr wrap="square">
            <a:spAutoFit/>
          </a:bodyPr>
          <a:lstStyle/>
          <a:p>
            <a:r>
              <a:rPr lang="fr-FR" sz="2000" b="1" dirty="0"/>
              <a:t>https://github.com/Robxley/VisionIndustrielle</a:t>
            </a:r>
          </a:p>
        </p:txBody>
      </p:sp>
    </p:spTree>
    <p:extLst>
      <p:ext uri="{BB962C8B-B14F-4D97-AF65-F5344CB8AC3E}">
        <p14:creationId xmlns:p14="http://schemas.microsoft.com/office/powerpoint/2010/main" val="1411449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a:t>
            </a:r>
            <a:r>
              <a:rPr lang="fr-FR" noProof="1" smtClean="0"/>
              <a:t>colis</a:t>
            </a:r>
          </a:p>
          <a:p>
            <a:pPr marL="538163" lvl="2" indent="0">
              <a:buNone/>
            </a:pPr>
            <a:r>
              <a:rPr lang="fr-FR" b="1" noProof="1" smtClean="0"/>
              <a:t>e) 	Objectif</a:t>
            </a:r>
            <a:endParaRPr lang="fr-FR" b="1" noProof="1"/>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9180897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smtClean="0"/>
              <a:t>Objectif &amp; Caméra</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rotWithShape="1">
          <a:blip r:embed="rId3">
            <a:extLst>
              <a:ext uri="{28A0092B-C50C-407E-A947-70E740481C1C}">
                <a14:useLocalDpi xmlns:a14="http://schemas.microsoft.com/office/drawing/2010/main" val="0"/>
              </a:ext>
            </a:extLst>
          </a:blip>
          <a:srcRect t="19245" b="17620"/>
          <a:stretch/>
        </p:blipFill>
        <p:spPr bwMode="auto">
          <a:xfrm>
            <a:off x="686794" y="3836773"/>
            <a:ext cx="2857500" cy="18040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1970650" y="1535315"/>
            <a:ext cx="3154535" cy="1886390"/>
            <a:chOff x="8058900" y="4167910"/>
            <a:chExt cx="3154535" cy="1886390"/>
          </a:xfrm>
        </p:grpSpPr>
        <p:pic>
          <p:nvPicPr>
            <p:cNvPr id="1028" name="Picture 4" descr="Basler aca1300-30gm Outils de Vision Caméra Industrielle Avec Lentille  (Lentille | eBay"/>
            <p:cNvPicPr>
              <a:picLocks noChangeAspect="1" noChangeArrowheads="1"/>
            </p:cNvPicPr>
            <p:nvPr/>
          </p:nvPicPr>
          <p:blipFill rotWithShape="1">
            <a:blip r:embed="rId4">
              <a:extLst>
                <a:ext uri="{28A0092B-C50C-407E-A947-70E740481C1C}">
                  <a14:useLocalDpi xmlns:a14="http://schemas.microsoft.com/office/drawing/2010/main" val="0"/>
                </a:ext>
              </a:extLst>
            </a:blip>
            <a:srcRect t="25872" b="27709"/>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smtClean="0"/>
                <a:t>Caméra</a:t>
              </a:r>
              <a:endParaRPr lang="fr-FR" dirty="0"/>
            </a:p>
          </p:txBody>
        </p:sp>
        <p:sp>
          <p:nvSpPr>
            <p:cNvPr id="29" name="ZoneTexte 28"/>
            <p:cNvSpPr txBox="1"/>
            <p:nvPr/>
          </p:nvSpPr>
          <p:spPr>
            <a:xfrm>
              <a:off x="9632544" y="5684968"/>
              <a:ext cx="1397480" cy="369332"/>
            </a:xfrm>
            <a:prstGeom prst="rect">
              <a:avLst/>
            </a:prstGeom>
            <a:noFill/>
          </p:spPr>
          <p:txBody>
            <a:bodyPr wrap="square" rtlCol="0">
              <a:spAutoFit/>
            </a:bodyPr>
            <a:lstStyle/>
            <a:p>
              <a:r>
                <a:rPr lang="fr-FR" dirty="0"/>
                <a:t>Objectif</a:t>
              </a:r>
            </a:p>
          </p:txBody>
        </p:sp>
      </p:grpSp>
      <p:sp>
        <p:nvSpPr>
          <p:cNvPr id="15" name="ZoneTexte 14"/>
          <p:cNvSpPr txBox="1"/>
          <p:nvPr/>
        </p:nvSpPr>
        <p:spPr>
          <a:xfrm>
            <a:off x="8048139" y="1363927"/>
            <a:ext cx="3784161" cy="1754326"/>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a:t>
            </a:r>
            <a:r>
              <a:rPr lang="fr-FR" dirty="0">
                <a:solidFill>
                  <a:schemeClr val="accent1"/>
                </a:solidFill>
                <a:latin typeface="Arial" panose="020B0604020202020204" pitchFamily="34" charset="0"/>
                <a:cs typeface="Arial" panose="020B0604020202020204" pitchFamily="34" charset="0"/>
              </a:rPr>
              <a:t>caméras</a:t>
            </a:r>
            <a:r>
              <a:rPr lang="fr-FR" dirty="0">
                <a:latin typeface="Arial" panose="020B0604020202020204" pitchFamily="34" charset="0"/>
                <a:cs typeface="Arial" panose="020B0604020202020204" pitchFamily="34" charset="0"/>
              </a:rPr>
              <a:t> ont toujours besoin d’un </a:t>
            </a:r>
            <a:r>
              <a:rPr lang="fr-FR" dirty="0" smtClean="0">
                <a:solidFill>
                  <a:schemeClr val="accent1"/>
                </a:solidFill>
                <a:latin typeface="Arial" panose="020B0604020202020204" pitchFamily="34" charset="0"/>
                <a:cs typeface="Arial" panose="020B0604020202020204" pitchFamily="34" charset="0"/>
              </a:rPr>
              <a:t>objectif</a:t>
            </a:r>
            <a:r>
              <a:rPr lang="fr-FR" dirty="0" smtClean="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pour diriger </a:t>
            </a:r>
            <a:r>
              <a:rPr lang="fr-FR" dirty="0">
                <a:latin typeface="Arial" panose="020B0604020202020204" pitchFamily="34" charset="0"/>
                <a:cs typeface="Arial" panose="020B0604020202020204" pitchFamily="34" charset="0"/>
              </a:rPr>
              <a:t>la lumière réfléchie par la scène </a:t>
            </a:r>
            <a:r>
              <a:rPr lang="fr-FR" dirty="0" smtClean="0">
                <a:latin typeface="Arial" panose="020B0604020202020204" pitchFamily="34" charset="0"/>
                <a:cs typeface="Arial" panose="020B0604020202020204" pitchFamily="34" charset="0"/>
              </a:rPr>
              <a:t>vers </a:t>
            </a:r>
            <a:r>
              <a:rPr lang="fr-FR" dirty="0">
                <a:latin typeface="Arial" panose="020B0604020202020204" pitchFamily="34" charset="0"/>
                <a:cs typeface="Arial" panose="020B0604020202020204" pitchFamily="34" charset="0"/>
              </a:rPr>
              <a:t>le </a:t>
            </a:r>
            <a:r>
              <a:rPr lang="fr-FR" dirty="0">
                <a:solidFill>
                  <a:schemeClr val="accent1"/>
                </a:solidFill>
                <a:latin typeface="Arial" panose="020B0604020202020204" pitchFamily="34" charset="0"/>
                <a:cs typeface="Arial" panose="020B0604020202020204" pitchFamily="34" charset="0"/>
              </a:rPr>
              <a:t>capteur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6" name="Picture 12" descr="Quel objectif photo choisir en 2020 ? | Guide d&amp;#39;achat Materiel.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960863">
            <a:off x="3882534" y="3646702"/>
            <a:ext cx="2633735" cy="2011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48139" y="2809549"/>
            <a:ext cx="3905959" cy="2862322"/>
          </a:xfrm>
          <a:prstGeom prst="rect">
            <a:avLst/>
          </a:prstGeom>
        </p:spPr>
        <p:txBody>
          <a:bodyPr wrap="square">
            <a:spAutoFit/>
          </a:bodyPr>
          <a:lstStyle/>
          <a:p>
            <a:pPr algn="just"/>
            <a:r>
              <a:rPr lang="fr-FR" dirty="0" smtClean="0">
                <a:latin typeface="Arial" panose="020B0604020202020204" pitchFamily="34" charset="0"/>
                <a:cs typeface="Arial" panose="020B0604020202020204" pitchFamily="34" charset="0"/>
              </a:rPr>
              <a:t>La constitution de l’objectif (rayons des </a:t>
            </a:r>
            <a:r>
              <a:rPr lang="fr-FR" dirty="0" smtClean="0">
                <a:latin typeface="Arial" panose="020B0604020202020204" pitchFamily="34" charset="0"/>
                <a:cs typeface="Arial" panose="020B0604020202020204" pitchFamily="34" charset="0"/>
              </a:rPr>
              <a:t>lentilles, </a:t>
            </a:r>
            <a:r>
              <a:rPr lang="fr-FR" dirty="0" smtClean="0">
                <a:latin typeface="Arial" panose="020B0604020202020204" pitchFamily="34" charset="0"/>
                <a:cs typeface="Arial" panose="020B0604020202020204" pitchFamily="34" charset="0"/>
              </a:rPr>
              <a:t>la distance entre les lentilles, la distance entre l’objet et la lentille (distance de travail), ainsi que la distance entre la lentille et le capteur ont un impact sur la qualité d’image</a:t>
            </a:r>
            <a:r>
              <a:rPr lang="fr-FR" dirty="0" smtClean="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smtClean="0">
                <a:solidFill>
                  <a:schemeClr val="accent1">
                    <a:lumMod val="75000"/>
                  </a:schemeClr>
                </a:solidFill>
                <a:latin typeface="Arial" panose="020B0604020202020204" pitchFamily="34" charset="0"/>
                <a:cs typeface="Arial" panose="020B0604020202020204" pitchFamily="34" charset="0"/>
              </a:rPr>
              <a:t>Tout cela se calcule pour avoir la meilleure image possible !</a:t>
            </a:r>
            <a:endParaRPr lang="fr-FR"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36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Objectif </a:t>
            </a:r>
            <a:r>
              <a:rPr lang="fr-FR" dirty="0"/>
              <a:t>–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637260" y="1265187"/>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60000" y="1424741"/>
            <a:ext cx="6611386" cy="923330"/>
          </a:xfrm>
          <a:prstGeom prst="rect">
            <a:avLst/>
          </a:prstGeom>
          <a:noFill/>
        </p:spPr>
        <p:txBody>
          <a:bodyPr wrap="square" rtlCol="0">
            <a:spAutoFit/>
          </a:bodyPr>
          <a:lstStyle/>
          <a:p>
            <a:pPr algn="just"/>
            <a:r>
              <a:rPr lang="fr-FR" b="1" dirty="0">
                <a:solidFill>
                  <a:schemeClr val="accent1"/>
                </a:solidFill>
                <a:latin typeface="Arial" panose="020B0604020202020204" pitchFamily="34" charset="0"/>
                <a:cs typeface="Arial" panose="020B0604020202020204" pitchFamily="34" charset="0"/>
              </a:rPr>
              <a:t>La monture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grpSp>
        <p:nvGrpSpPr>
          <p:cNvPr id="11" name="Groupe 10"/>
          <p:cNvGrpSpPr/>
          <p:nvPr/>
        </p:nvGrpSpPr>
        <p:grpSpPr>
          <a:xfrm>
            <a:off x="8062624" y="4577493"/>
            <a:ext cx="3154535" cy="1886390"/>
            <a:chOff x="8058900" y="4167910"/>
            <a:chExt cx="3154535" cy="1886390"/>
          </a:xfrm>
        </p:grpSpPr>
        <p:pic>
          <p:nvPicPr>
            <p:cNvPr id="12" name="Picture 4" descr="Basler aca1300-30gm Outils de Vision Caméra Industrielle Avec Lentille  (Lentille | eBay"/>
            <p:cNvPicPr>
              <a:picLocks noChangeAspect="1" noChangeArrowheads="1"/>
            </p:cNvPicPr>
            <p:nvPr/>
          </p:nvPicPr>
          <p:blipFill rotWithShape="1">
            <a:blip r:embed="rId4">
              <a:extLst>
                <a:ext uri="{28A0092B-C50C-407E-A947-70E740481C1C}">
                  <a14:useLocalDpi xmlns:a14="http://schemas.microsoft.com/office/drawing/2010/main" val="0"/>
                </a:ext>
              </a:extLst>
            </a:blip>
            <a:srcRect t="25872" b="27709"/>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8058900" y="5684968"/>
              <a:ext cx="1878419" cy="369332"/>
            </a:xfrm>
            <a:prstGeom prst="rect">
              <a:avLst/>
            </a:prstGeom>
            <a:noFill/>
          </p:spPr>
          <p:txBody>
            <a:bodyPr wrap="square" rtlCol="0">
              <a:spAutoFit/>
            </a:bodyPr>
            <a:lstStyle/>
            <a:p>
              <a:r>
                <a:rPr lang="fr-FR" dirty="0" smtClean="0"/>
                <a:t>Caméra</a:t>
              </a:r>
              <a:endParaRPr lang="fr-FR" dirty="0"/>
            </a:p>
          </p:txBody>
        </p:sp>
        <p:sp>
          <p:nvSpPr>
            <p:cNvPr id="18" name="ZoneTexte 17"/>
            <p:cNvSpPr txBox="1"/>
            <p:nvPr/>
          </p:nvSpPr>
          <p:spPr>
            <a:xfrm>
              <a:off x="9632544" y="5684968"/>
              <a:ext cx="1397480" cy="369332"/>
            </a:xfrm>
            <a:prstGeom prst="rect">
              <a:avLst/>
            </a:prstGeom>
            <a:noFill/>
          </p:spPr>
          <p:txBody>
            <a:bodyPr wrap="square" rtlCol="0">
              <a:spAutoFit/>
            </a:bodyPr>
            <a:lstStyle/>
            <a:p>
              <a:r>
                <a:rPr lang="fr-FR" dirty="0"/>
                <a:t>Objectif</a:t>
              </a:r>
            </a:p>
          </p:txBody>
        </p:sp>
      </p:grpSp>
    </p:spTree>
    <p:extLst>
      <p:ext uri="{BB962C8B-B14F-4D97-AF65-F5344CB8AC3E}">
        <p14:creationId xmlns:p14="http://schemas.microsoft.com/office/powerpoint/2010/main" val="300571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13" name="Rectangle 12"/>
          <p:cNvSpPr/>
          <p:nvPr/>
        </p:nvSpPr>
        <p:spPr>
          <a:xfrm>
            <a:off x="9792738" y="1424741"/>
            <a:ext cx="672892" cy="168887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30832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L’ouverture</a:t>
            </a:r>
            <a:r>
              <a:rPr lang="fr-FR" b="1" dirty="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permet de piloter le diaphragme (ou iris) de l’objectif pour jouer sur la quantité de </a:t>
            </a:r>
            <a:r>
              <a:rPr lang="fr-FR" dirty="0">
                <a:solidFill>
                  <a:schemeClr val="accent1"/>
                </a:solidFill>
                <a:latin typeface="Arial" panose="020B0604020202020204" pitchFamily="34" charset="0"/>
                <a:cs typeface="Arial" panose="020B0604020202020204" pitchFamily="34" charset="0"/>
              </a:rPr>
              <a:t>lumière atteignant le </a:t>
            </a:r>
            <a:r>
              <a:rPr lang="fr-FR" dirty="0" smtClean="0">
                <a:solidFill>
                  <a:schemeClr val="accent1"/>
                </a:solidFill>
                <a:latin typeface="Arial" panose="020B0604020202020204" pitchFamily="34" charset="0"/>
                <a:cs typeface="Arial" panose="020B0604020202020204" pitchFamily="34" charset="0"/>
              </a:rPr>
              <a:t>capteur et la profondeur de champ</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Peut-être automatique, </a:t>
            </a:r>
            <a:r>
              <a:rPr lang="fr-FR" dirty="0" smtClean="0">
                <a:latin typeface="Arial" panose="020B0604020202020204" pitchFamily="34" charset="0"/>
                <a:cs typeface="Arial" panose="020B0604020202020204" pitchFamily="34" charset="0"/>
              </a:rPr>
              <a:t>pilotée </a:t>
            </a:r>
            <a:r>
              <a:rPr lang="fr-FR" dirty="0">
                <a:latin typeface="Arial" panose="020B0604020202020204" pitchFamily="34" charset="0"/>
                <a:cs typeface="Arial" panose="020B0604020202020204" pitchFamily="34" charset="0"/>
              </a:rPr>
              <a:t>ou manuelle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1026" name="Picture 2" descr="undefin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077" y="4187546"/>
            <a:ext cx="3603323" cy="24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3139321"/>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focale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elle permet de voir les objets plus ou moins grand</a:t>
            </a:r>
            <a:r>
              <a:rPr lang="fr-FR" dirty="0" smtClean="0">
                <a:latin typeface="Arial" panose="020B0604020202020204" pitchFamily="34" charset="0"/>
                <a:cs typeface="Arial" panose="020B0604020202020204" pitchFamily="34" charset="0"/>
              </a:rPr>
              <a:t>. Généralement </a:t>
            </a:r>
            <a:r>
              <a:rPr lang="fr-FR" dirty="0" smtClean="0">
                <a:solidFill>
                  <a:schemeClr val="accent1"/>
                </a:solidFill>
                <a:latin typeface="Arial" panose="020B0604020202020204" pitchFamily="34" charset="0"/>
                <a:cs typeface="Arial" panose="020B0604020202020204" pitchFamily="34" charset="0"/>
              </a:rPr>
              <a:t>valeur fixe </a:t>
            </a:r>
            <a:r>
              <a:rPr lang="fr-FR" dirty="0" smtClean="0">
                <a:solidFill>
                  <a:schemeClr val="accent1"/>
                </a:solidFill>
                <a:latin typeface="Arial" panose="020B0604020202020204" pitchFamily="34" charset="0"/>
                <a:cs typeface="Arial" panose="020B0604020202020204" pitchFamily="34" charset="0"/>
              </a:rPr>
              <a:t>sur les objectifs de vision industrielle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13" name="Rectangle 12"/>
          <p:cNvSpPr/>
          <p:nvPr/>
        </p:nvSpPr>
        <p:spPr>
          <a:xfrm>
            <a:off x="8577641" y="1358283"/>
            <a:ext cx="388806" cy="17133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upload.wikimedia.org/wikipedia/commons/thumb/7/79/Focal-length-a.png/220px-Focal-length-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316" y="4367770"/>
            <a:ext cx="2689751" cy="204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33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480131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a:t>
            </a:r>
            <a:r>
              <a:rPr lang="fr-FR" dirty="0" smtClean="0">
                <a:latin typeface="Arial" panose="020B0604020202020204" pitchFamily="34" charset="0"/>
                <a:cs typeface="Arial" panose="020B0604020202020204" pitchFamily="34" charset="0"/>
              </a:rPr>
              <a:t>capteur et la profondeur de champ. </a:t>
            </a:r>
            <a:r>
              <a:rPr lang="fr-FR" dirty="0">
                <a:latin typeface="Arial" panose="020B0604020202020204" pitchFamily="34" charset="0"/>
                <a:cs typeface="Arial" panose="020B0604020202020204" pitchFamily="34" charset="0"/>
              </a:rPr>
              <a:t>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r>
              <a:rPr lang="fr-FR" dirty="0" smtClean="0">
                <a:latin typeface="Arial" panose="020B0604020202020204" pitchFamily="34" charset="0"/>
                <a:cs typeface="Arial" panose="020B0604020202020204" pitchFamily="34" charset="0"/>
              </a:rPr>
              <a:t>.</a:t>
            </a:r>
          </a:p>
          <a:p>
            <a:pPr algn="just"/>
            <a:r>
              <a:rPr lang="fr-FR" dirty="0">
                <a:latin typeface="Arial" panose="020B0604020202020204" pitchFamily="34" charset="0"/>
                <a:cs typeface="Arial" panose="020B0604020202020204" pitchFamily="34" charset="0"/>
              </a:rPr>
              <a:t>Généralement fixe sur les objectifs de vision industrielle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mise au point (ou focus)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elle permet d’obtenir </a:t>
            </a:r>
            <a:r>
              <a:rPr lang="fr-FR" dirty="0">
                <a:solidFill>
                  <a:schemeClr val="accent1"/>
                </a:solidFill>
                <a:latin typeface="Arial" panose="020B0604020202020204" pitchFamily="34" charset="0"/>
                <a:cs typeface="Arial" panose="020B0604020202020204" pitchFamily="34" charset="0"/>
              </a:rPr>
              <a:t>une image nette</a:t>
            </a:r>
            <a:r>
              <a:rPr lang="fr-FR" dirty="0">
                <a:latin typeface="Arial" panose="020B0604020202020204" pitchFamily="34" charset="0"/>
                <a:cs typeface="Arial" panose="020B0604020202020204" pitchFamily="34" charset="0"/>
              </a:rPr>
              <a:t> en déplaçant les lentilles à l’intérieur de l’objectif et dépend des autres réglages (ouverture, focale) et </a:t>
            </a:r>
            <a:r>
              <a:rPr lang="fr-FR" dirty="0">
                <a:solidFill>
                  <a:schemeClr val="accent1"/>
                </a:solidFill>
                <a:latin typeface="Arial" panose="020B0604020202020204" pitchFamily="34" charset="0"/>
                <a:cs typeface="Arial" panose="020B0604020202020204" pitchFamily="34" charset="0"/>
              </a:rPr>
              <a:t>distance de l’objet à observer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p:txBody>
      </p:sp>
      <p:sp>
        <p:nvSpPr>
          <p:cNvPr id="13" name="Rectangle 12"/>
          <p:cNvSpPr/>
          <p:nvPr/>
        </p:nvSpPr>
        <p:spPr>
          <a:xfrm>
            <a:off x="8993080" y="1336209"/>
            <a:ext cx="422694"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Mise au point et profondeur de champ – Photograph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6" y="4216870"/>
            <a:ext cx="4801770" cy="161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6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Optique géométrique – Lentille mince convergente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Trois </a:t>
            </a:r>
            <a:r>
              <a:rPr lang="fr-FR" sz="2400" dirty="0">
                <a:solidFill>
                  <a:schemeClr val="accent1"/>
                </a:solidFill>
                <a:latin typeface="Agency FB" panose="020B0503020202020204" pitchFamily="34" charset="0"/>
              </a:rPr>
              <a:t>p</a:t>
            </a:r>
            <a:r>
              <a:rPr lang="fr-FR" sz="2400" dirty="0" smtClean="0">
                <a:solidFill>
                  <a:schemeClr val="accent1"/>
                </a:solidFill>
                <a:latin typeface="Agency FB" panose="020B0503020202020204" pitchFamily="34" charset="0"/>
              </a:rPr>
              <a:t>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477328"/>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a:t>
            </a:r>
            <a:r>
              <a:rPr lang="fr-FR" dirty="0" smtClean="0">
                <a:latin typeface="Arial" panose="020B0604020202020204" pitchFamily="34" charset="0"/>
                <a:cs typeface="Arial" panose="020B0604020202020204" pitchFamily="34" charset="0"/>
              </a:rPr>
              <a:t>rayons incidents </a:t>
            </a:r>
            <a:r>
              <a:rPr lang="fr-FR" dirty="0" smtClean="0">
                <a:latin typeface="Arial" panose="020B0604020202020204" pitchFamily="34" charset="0"/>
                <a:cs typeface="Arial" panose="020B0604020202020204" pitchFamily="34" charset="0"/>
              </a:rPr>
              <a:t>(côté objet) parallèles à l’axe optique émergent de la lentille en passant par le foyer image </a:t>
            </a:r>
            <a:r>
              <a:rPr lang="fr-FR" i="1" dirty="0" smtClean="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smtClean="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924432" y="4016714"/>
            <a:ext cx="3528899" cy="1200329"/>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a:t>
            </a:r>
            <a:r>
              <a:rPr lang="fr-FR" dirty="0">
                <a:latin typeface="Arial" panose="020B0604020202020204" pitchFamily="34" charset="0"/>
                <a:cs typeface="Arial" panose="020B0604020202020204" pitchFamily="34" charset="0"/>
              </a:rPr>
              <a:t>incidents passant </a:t>
            </a:r>
            <a:r>
              <a:rPr lang="fr-FR" dirty="0" smtClean="0">
                <a:latin typeface="Arial" panose="020B0604020202020204" pitchFamily="34" charset="0"/>
                <a:cs typeface="Arial" panose="020B0604020202020204" pitchFamily="34" charset="0"/>
              </a:rPr>
              <a:t>par le foyer objet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émergent de la lentille en étant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smtClean="0">
                <a:solidFill>
                  <a:srgbClr val="C00000"/>
                </a:solidFill>
              </a:rPr>
              <a:t>1.</a:t>
            </a:r>
            <a:endParaRPr lang="fr-FR" b="1" dirty="0">
              <a:solidFill>
                <a:srgbClr val="C00000"/>
              </a:solidFill>
            </a:endParaRP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smtClean="0">
                <a:solidFill>
                  <a:srgbClr val="C00000"/>
                </a:solidFill>
              </a:rPr>
              <a:t>2.</a:t>
            </a:r>
            <a:endParaRPr lang="fr-FR" b="1" dirty="0">
              <a:solidFill>
                <a:srgbClr val="C00000"/>
              </a:solidFill>
            </a:endParaRP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smtClean="0">
                <a:solidFill>
                  <a:srgbClr val="C00000"/>
                </a:solidFill>
              </a:rPr>
              <a:t>3.</a:t>
            </a:r>
            <a:endParaRPr lang="fr-FR" b="1" dirty="0">
              <a:solidFill>
                <a:srgbClr val="C00000"/>
              </a:solidFill>
            </a:endParaRPr>
          </a:p>
        </p:txBody>
      </p:sp>
    </p:spTree>
    <p:extLst>
      <p:ext uri="{BB962C8B-B14F-4D97-AF65-F5344CB8AC3E}">
        <p14:creationId xmlns:p14="http://schemas.microsoft.com/office/powerpoint/2010/main" val="1951009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3" grpId="0"/>
      <p:bldP spid="15" grpId="0"/>
      <p:bldP spid="16" grpId="0"/>
      <p:bldP spid="17" grpId="0"/>
      <p:bldP spid="18" grpId="0"/>
      <p:bldP spid="6"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900000"/>
            <a:ext cx="6992937" cy="1748925"/>
          </a:xfrm>
        </p:spPr>
        <p:txBody>
          <a:bodyPr rtlCol="0"/>
          <a:lstStyle/>
          <a:p>
            <a:pPr algn="just" rtl="0"/>
            <a:r>
              <a:rPr lang="fr-FR" u="sng" noProof="1"/>
              <a:t>Concrétement c’est quoi ? :</a:t>
            </a:r>
          </a:p>
          <a:p>
            <a:pPr algn="just" rtl="0"/>
            <a:r>
              <a:rPr lang="fr-FR" noProof="1"/>
              <a:t>Sur une chaine de fabrication, on va chercher à contrôler ou obtenir des informations techniques sur les pièces produites dans le/les buts :</a:t>
            </a:r>
          </a:p>
          <a:p>
            <a:pPr marL="457200" indent="-457200" algn="just" rtl="0">
              <a:buFont typeface="+mj-lt"/>
              <a:buAutoNum type="arabicPeriod"/>
            </a:pPr>
            <a:r>
              <a:rPr lang="fr-FR" noProof="1"/>
              <a:t>Critère qualité : conformité, détection de défauts, etc.</a:t>
            </a:r>
          </a:p>
          <a:p>
            <a:pPr marL="457200" indent="-457200" algn="just" rtl="0">
              <a:buFont typeface="+mj-lt"/>
              <a:buAutoNum type="arabicPeriod"/>
            </a:pPr>
            <a:r>
              <a:rPr lang="fr-FR" noProof="1"/>
              <a:t>Manipulation (par des robots) : tri, positionnement, etc.</a:t>
            </a:r>
          </a:p>
          <a:p>
            <a:pPr marL="457200" indent="-457200" algn="just" rtl="0">
              <a:buFont typeface="+mj-lt"/>
              <a:buAutoNum type="arabicPeriod"/>
            </a:pPr>
            <a:r>
              <a:rPr lang="fr-FR" noProof="1"/>
              <a:t>Mesure : comptage, bonne longueur, etc.</a:t>
            </a:r>
          </a:p>
          <a:p>
            <a:pPr marL="457200" indent="-457200" algn="just" rtl="0">
              <a:buFont typeface="+mj-lt"/>
              <a:buAutoNum type="arabicPeriod"/>
            </a:pPr>
            <a:r>
              <a:rPr lang="fr-FR" noProof="1"/>
              <a:t>Suivi de </a:t>
            </a:r>
            <a:r>
              <a:rPr lang="fr-FR" noProof="1" smtClean="0"/>
              <a:t>production : </a:t>
            </a:r>
            <a:r>
              <a:rPr lang="fr-FR" noProof="1"/>
              <a:t>statitiques, </a:t>
            </a:r>
            <a:r>
              <a:rPr lang="fr-FR" noProof="1" smtClean="0"/>
              <a:t>optimisation, logistique, etc</a:t>
            </a:r>
            <a:r>
              <a:rPr lang="fr-FR" noProof="1"/>
              <a:t>.</a:t>
            </a:r>
          </a:p>
          <a:p>
            <a:pPr marL="457200" indent="-457200" algn="just" rtl="0">
              <a:buFont typeface="+mj-lt"/>
              <a:buAutoNum type="arabicPeriod"/>
            </a:pPr>
            <a:endParaRPr lang="fr-FR" noProof="1"/>
          </a:p>
          <a:p>
            <a:pPr algn="just" rtl="0"/>
            <a:r>
              <a:rPr lang="fr-FR" noProof="1"/>
              <a:t>Avantages :</a:t>
            </a:r>
          </a:p>
          <a:p>
            <a:pPr marL="457200" indent="-457200" algn="just" rtl="0">
              <a:buAutoNum type="arabicPeriod"/>
            </a:pPr>
            <a:r>
              <a:rPr lang="fr-FR" noProof="1"/>
              <a:t>Répétabilité de la mesure (bonne précision / fiabilité).</a:t>
            </a:r>
          </a:p>
          <a:p>
            <a:pPr marL="457200" indent="-457200" algn="just" rtl="0">
              <a:buAutoNum type="arabicPeriod"/>
            </a:pPr>
            <a:r>
              <a:rPr lang="fr-FR" noProof="1"/>
              <a:t>Cadences élevées.</a:t>
            </a:r>
          </a:p>
          <a:p>
            <a:pPr marL="457200" indent="-457200" algn="just" rtl="0">
              <a:buAutoNum type="arabicPeriod"/>
            </a:pPr>
            <a:r>
              <a:rPr lang="fr-FR" noProof="1"/>
              <a:t>En zones dangereuses.</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04" y="4123767"/>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Optique géométrique – Lentille mince convergente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Un objectif est un système optique composé de plusieurs lentilles.</a:t>
            </a:r>
          </a:p>
        </p:txBody>
      </p:sp>
      <p:grpSp>
        <p:nvGrpSpPr>
          <p:cNvPr id="7168" name="Groupe 7167"/>
          <p:cNvGrpSpPr/>
          <p:nvPr/>
        </p:nvGrpSpPr>
        <p:grpSpPr>
          <a:xfrm>
            <a:off x="6268331" y="1686380"/>
            <a:ext cx="4658486" cy="3143924"/>
            <a:chOff x="6444943" y="2090751"/>
            <a:chExt cx="4658486" cy="3143924"/>
          </a:xfrm>
        </p:grpSpPr>
        <p:sp>
          <p:nvSpPr>
            <p:cNvPr id="26" name="Rectangle 25"/>
            <p:cNvSpPr/>
            <p:nvPr/>
          </p:nvSpPr>
          <p:spPr>
            <a:xfrm>
              <a:off x="6444943" y="2090751"/>
              <a:ext cx="4658486" cy="31439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p:cNvGrpSpPr/>
            <p:nvPr/>
          </p:nvGrpSpPr>
          <p:grpSpPr>
            <a:xfrm>
              <a:off x="6706200" y="2341733"/>
              <a:ext cx="4176428" cy="2647545"/>
              <a:chOff x="440575" y="1769932"/>
              <a:chExt cx="11193765" cy="4374501"/>
            </a:xfrm>
          </p:grpSpPr>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770551" y="1769932"/>
                <a:ext cx="10863789" cy="4153154"/>
                <a:chOff x="770551" y="1769932"/>
                <a:chExt cx="10863789" cy="4153154"/>
              </a:xfrm>
            </p:grpSpPr>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422448" y="1769932"/>
                  <a:ext cx="0" cy="4093387"/>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6" name="Picture 6"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551" y="1932844"/>
                  <a:ext cx="3086099" cy="177165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3" y="2360038"/>
                  <a:ext cx="2612570" cy="1215580"/>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passant par le centre optique O ne sont pas déviés.</a:t>
                  </a:r>
                </a:p>
              </p:txBody>
            </p:sp>
            <p:sp>
              <p:nvSpPr>
                <p:cNvPr id="12" name="ZoneTexte 11"/>
                <p:cNvSpPr txBox="1"/>
                <p:nvPr/>
              </p:nvSpPr>
              <p:spPr>
                <a:xfrm>
                  <a:off x="4082113" y="4496100"/>
                  <a:ext cx="3309289" cy="1426986"/>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incidents (côté objet) parallèles à l’axe optique émergent de la lentille en passant </a:t>
                  </a:r>
                  <a:r>
                    <a:rPr lang="fr-FR" sz="800" dirty="0" smtClean="0">
                      <a:latin typeface="Arial" panose="020B0604020202020204" pitchFamily="34" charset="0"/>
                      <a:cs typeface="Arial" panose="020B0604020202020204" pitchFamily="34" charset="0"/>
                    </a:rPr>
                    <a:t>par </a:t>
                  </a:r>
                  <a:r>
                    <a:rPr lang="fr-FR" sz="800" dirty="0" smtClean="0">
                      <a:latin typeface="Arial" panose="020B0604020202020204" pitchFamily="34" charset="0"/>
                      <a:cs typeface="Arial" panose="020B0604020202020204" pitchFamily="34" charset="0"/>
                    </a:rPr>
                    <a:t>le foyer image </a:t>
                  </a:r>
                  <a:r>
                    <a:rPr lang="fr-FR" sz="800" i="1" dirty="0" smtClean="0">
                      <a:latin typeface="Arial" panose="020B0604020202020204" pitchFamily="34" charset="0"/>
                      <a:cs typeface="Arial" panose="020B0604020202020204" pitchFamily="34" charset="0"/>
                    </a:rPr>
                    <a:t>F’.</a:t>
                  </a:r>
                </a:p>
              </p:txBody>
            </p:sp>
            <p:pic>
              <p:nvPicPr>
                <p:cNvPr id="7172" name="Picture 4" descr="Texte alterna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6" y="3816627"/>
                  <a:ext cx="3755174" cy="1169630"/>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incidents passant par le foyer objet </a:t>
                  </a:r>
                  <a:r>
                    <a:rPr lang="fr-FR" sz="800" i="1" dirty="0" smtClean="0">
                      <a:latin typeface="Arial" panose="020B0604020202020204" pitchFamily="34" charset="0"/>
                      <a:cs typeface="Arial" panose="020B0604020202020204" pitchFamily="34" charset="0"/>
                    </a:rPr>
                    <a:t>F</a:t>
                  </a:r>
                  <a:r>
                    <a:rPr lang="fr-FR" sz="800" dirty="0" smtClean="0">
                      <a:latin typeface="Arial" panose="020B0604020202020204" pitchFamily="34" charset="0"/>
                      <a:cs typeface="Arial" panose="020B0604020202020204" pitchFamily="34" charset="0"/>
                    </a:rPr>
                    <a:t>, émergent de la lentille en étant </a:t>
                  </a:r>
                  <a:r>
                    <a:rPr lang="fr-FR" sz="800" dirty="0" smtClean="0">
                      <a:latin typeface="Arial" panose="020B0604020202020204" pitchFamily="34" charset="0"/>
                      <a:cs typeface="Arial" panose="020B0604020202020204" pitchFamily="34" charset="0"/>
                    </a:rPr>
                    <a:t>parallèles </a:t>
                  </a:r>
                  <a:r>
                    <a:rPr lang="fr-FR" sz="800" dirty="0" smtClean="0">
                      <a:latin typeface="Arial" panose="020B0604020202020204" pitchFamily="34" charset="0"/>
                      <a:cs typeface="Arial" panose="020B0604020202020204" pitchFamily="34" charset="0"/>
                    </a:rPr>
                    <a:t>à l’axe optique.</a:t>
                  </a:r>
                </a:p>
              </p:txBody>
            </p:sp>
          </p:grpSp>
        </p:grpSp>
      </p:grpSp>
      <p:pic>
        <p:nvPicPr>
          <p:cNvPr id="36" name="Picture 12" descr="Quel objectif photo choisir en 2020 ? | Guide d&amp;#39;achat Materiel.net"/>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267792" y="2164962"/>
            <a:ext cx="2706607" cy="1726202"/>
          </a:xfrm>
          <a:prstGeom prst="rect">
            <a:avLst/>
          </a:prstGeom>
          <a:noFill/>
          <a:extLst>
            <a:ext uri="{909E8E84-426E-40DD-AFC4-6F175D3DCCD1}">
              <a14:hiddenFill xmlns:a14="http://schemas.microsoft.com/office/drawing/2010/main">
                <a:solidFill>
                  <a:srgbClr val="FFFFFF"/>
                </a:solidFill>
              </a14:hiddenFill>
            </a:ext>
          </a:extLst>
        </p:spPr>
      </p:pic>
      <p:sp>
        <p:nvSpPr>
          <p:cNvPr id="7169" name="Rectangle 7168"/>
          <p:cNvSpPr/>
          <p:nvPr/>
        </p:nvSpPr>
        <p:spPr>
          <a:xfrm>
            <a:off x="4728618" y="5112163"/>
            <a:ext cx="6852977" cy="1477328"/>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Un système de plusieurs lentilles minces peut être modélisé par une unique lentille mince de focale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a:t>
            </a:r>
          </a:p>
          <a:p>
            <a:endParaRPr lang="fr-FR" dirty="0"/>
          </a:p>
          <a:p>
            <a:r>
              <a:rPr lang="fr-FR" dirty="0" smtClean="0">
                <a:solidFill>
                  <a:schemeClr val="accent1"/>
                </a:solidFill>
                <a:latin typeface="Arial" panose="020B0604020202020204" pitchFamily="34" charset="0"/>
                <a:cs typeface="Arial" panose="020B0604020202020204" pitchFamily="34" charset="0"/>
              </a:rPr>
              <a:t>Les constructeurs vous renseignent sur la valeur de cette </a:t>
            </a:r>
            <a:r>
              <a:rPr lang="fr-FR" dirty="0" smtClean="0">
                <a:solidFill>
                  <a:schemeClr val="accent1"/>
                </a:solidFill>
                <a:latin typeface="Arial" panose="020B0604020202020204" pitchFamily="34" charset="0"/>
                <a:cs typeface="Arial" panose="020B0604020202020204" pitchFamily="34" charset="0"/>
              </a:rPr>
              <a:t>focale !</a:t>
            </a:r>
            <a:endParaRPr lang="fr-FR" dirty="0" smtClean="0">
              <a:solidFill>
                <a:schemeClr val="accent1"/>
              </a:solidFill>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sp>
        <p:nvSpPr>
          <p:cNvPr id="39" name="ZoneTexte 38"/>
          <p:cNvSpPr txBox="1"/>
          <p:nvPr/>
        </p:nvSpPr>
        <p:spPr>
          <a:xfrm>
            <a:off x="6263165" y="1173098"/>
            <a:ext cx="4224942" cy="461665"/>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Lentille mince</a:t>
            </a:r>
          </a:p>
        </p:txBody>
      </p:sp>
      <p:sp>
        <p:nvSpPr>
          <p:cNvPr id="7171" name="Rectangle 7170"/>
          <p:cNvSpPr/>
          <p:nvPr/>
        </p:nvSpPr>
        <p:spPr>
          <a:xfrm>
            <a:off x="5051646" y="2921398"/>
            <a:ext cx="377026" cy="461665"/>
          </a:xfrm>
          <a:prstGeom prst="rect">
            <a:avLst/>
          </a:prstGeom>
        </p:spPr>
        <p:txBody>
          <a:bodyPr wrap="square">
            <a:spAutoFit/>
          </a:bodyPr>
          <a:lstStyle/>
          <a:p>
            <a:r>
              <a:rPr lang="fr-FR" sz="2400" dirty="0" smtClean="0">
                <a:solidFill>
                  <a:srgbClr val="FF0000"/>
                </a:solidFill>
                <a:latin typeface="Arial" panose="020B0604020202020204" pitchFamily="34" charset="0"/>
                <a:cs typeface="Arial" panose="020B0604020202020204" pitchFamily="34" charset="0"/>
              </a:rPr>
              <a:t>?</a:t>
            </a:r>
            <a:endParaRPr lang="fr-FR" sz="2400" dirty="0">
              <a:solidFill>
                <a:srgbClr val="FF0000"/>
              </a:solidFill>
            </a:endParaRPr>
          </a:p>
        </p:txBody>
      </p:sp>
      <p:sp>
        <p:nvSpPr>
          <p:cNvPr id="3" name="Double flèche horizontale 2"/>
          <p:cNvSpPr/>
          <p:nvPr/>
        </p:nvSpPr>
        <p:spPr>
          <a:xfrm>
            <a:off x="4728618" y="3334152"/>
            <a:ext cx="1019175" cy="426099"/>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325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981" y="3823924"/>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Objectif et vision industrielle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830997"/>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Un objectif est </a:t>
            </a:r>
            <a:r>
              <a:rPr lang="fr-FR" sz="2400" dirty="0" smtClean="0">
                <a:solidFill>
                  <a:schemeClr val="accent1"/>
                </a:solidFill>
                <a:latin typeface="Arial" panose="020B0604020202020204" pitchFamily="34" charset="0"/>
                <a:cs typeface="Arial" panose="020B0604020202020204" pitchFamily="34" charset="0"/>
              </a:rPr>
              <a:t>un système composé de plusieurs lentilles.</a:t>
            </a:r>
          </a:p>
        </p:txBody>
      </p:sp>
      <p:pic>
        <p:nvPicPr>
          <p:cNvPr id="36" name="Picture 12" descr="Quel objectif photo choisir en 2020 ? | Guide d&amp;#39;achat Materiel.net"/>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382078" y="1835776"/>
            <a:ext cx="2706607" cy="17262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Objectif de caméra à focale fixe - Tous les fabricants industriels"/>
          <p:cNvPicPr>
            <a:picLocks noChangeAspect="1" noChangeArrowheads="1"/>
          </p:cNvPicPr>
          <p:nvPr/>
        </p:nvPicPr>
        <p:blipFill rotWithShape="1">
          <a:blip r:embed="rId6">
            <a:extLst>
              <a:ext uri="{28A0092B-C50C-407E-A947-70E740481C1C}">
                <a14:useLocalDpi xmlns:a14="http://schemas.microsoft.com/office/drawing/2010/main" val="0"/>
              </a:ext>
            </a:extLst>
          </a:blip>
          <a:srcRect l="-667" t="15446" r="667" b="18887"/>
          <a:stretch/>
        </p:blipFill>
        <p:spPr bwMode="auto">
          <a:xfrm>
            <a:off x="6575638" y="2757000"/>
            <a:ext cx="3329402" cy="21863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330" y="1182137"/>
            <a:ext cx="6096000" cy="1477328"/>
          </a:xfrm>
          <a:prstGeom prst="rect">
            <a:avLst/>
          </a:prstGeom>
        </p:spPr>
        <p:txBody>
          <a:bodyPr>
            <a:spAutoFit/>
          </a:bodyPr>
          <a:lstStyle/>
          <a:p>
            <a:r>
              <a:rPr lang="fr-FR" dirty="0" smtClean="0">
                <a:latin typeface="Arial" panose="020B0604020202020204" pitchFamily="34" charset="0"/>
                <a:cs typeface="Arial" panose="020B0604020202020204" pitchFamily="34" charset="0"/>
              </a:rPr>
              <a:t>En vision industrielle, les objectifs utilisés sont à focale fixe. (En photographie les zooms sont à focale variable)</a:t>
            </a:r>
          </a:p>
          <a:p>
            <a:endParaRPr lang="fr-FR" dirty="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Les valeurs focales classiques sont généralement (en mm) : 8, 12, 16, 25, 35, 50.</a:t>
            </a:r>
            <a:endParaRPr lang="fr-FR" dirty="0"/>
          </a:p>
        </p:txBody>
      </p:sp>
      <p:sp>
        <p:nvSpPr>
          <p:cNvPr id="3" name="Rectangle 2"/>
          <p:cNvSpPr/>
          <p:nvPr/>
        </p:nvSpPr>
        <p:spPr>
          <a:xfrm>
            <a:off x="5610330" y="5413728"/>
            <a:ext cx="3736920" cy="369332"/>
          </a:xfrm>
          <a:prstGeom prst="rect">
            <a:avLst/>
          </a:prstGeom>
        </p:spPr>
        <p:txBody>
          <a:bodyPr wrap="none">
            <a:spAutoFit/>
          </a:bodyPr>
          <a:lstStyle/>
          <a:p>
            <a:r>
              <a:rPr lang="fr-FR" dirty="0" smtClean="0">
                <a:solidFill>
                  <a:schemeClr val="accent1"/>
                </a:solidFill>
                <a:latin typeface="Arial" panose="020B0604020202020204" pitchFamily="34" charset="0"/>
                <a:cs typeface="Arial" panose="020B0604020202020204" pitchFamily="34" charset="0"/>
              </a:rPr>
              <a:t>Comment choisir la bonne focale ?</a:t>
            </a:r>
            <a:endParaRPr lang="fr-FR" dirty="0">
              <a:solidFill>
                <a:schemeClr val="accent1"/>
              </a:solidFill>
            </a:endParaRPr>
          </a:p>
        </p:txBody>
      </p:sp>
    </p:spTree>
    <p:extLst>
      <p:ext uri="{BB962C8B-B14F-4D97-AF65-F5344CB8AC3E}">
        <p14:creationId xmlns:p14="http://schemas.microsoft.com/office/powerpoint/2010/main" val="929704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Focale et grandissement</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7" name="ZoneTexte 6"/>
          <p:cNvSpPr txBox="1"/>
          <p:nvPr/>
        </p:nvSpPr>
        <p:spPr>
          <a:xfrm>
            <a:off x="574782" y="5003856"/>
            <a:ext cx="5410522" cy="584775"/>
          </a:xfrm>
          <a:prstGeom prst="rect">
            <a:avLst/>
          </a:prstGeom>
          <a:noFill/>
        </p:spPr>
        <p:txBody>
          <a:bodyPr wrap="square" rtlCol="0">
            <a:spAutoFit/>
          </a:bodyPr>
          <a:lstStyle/>
          <a:p>
            <a:r>
              <a:rPr lang="fr-FR" sz="1600" dirty="0" smtClean="0">
                <a:latin typeface="Arial" panose="020B0604020202020204" pitchFamily="34" charset="0"/>
                <a:cs typeface="Arial" panose="020B0604020202020204" pitchFamily="34" charset="0"/>
              </a:rPr>
              <a:t>On se sert </a:t>
            </a:r>
            <a:r>
              <a:rPr lang="fr-FR" sz="1600" dirty="0" smtClean="0">
                <a:latin typeface="Arial" panose="020B0604020202020204" pitchFamily="34" charset="0"/>
                <a:cs typeface="Arial" panose="020B0604020202020204" pitchFamily="34" charset="0"/>
              </a:rPr>
              <a:t>des trois </a:t>
            </a:r>
            <a:r>
              <a:rPr lang="fr-FR" sz="1600" dirty="0" smtClean="0">
                <a:latin typeface="Arial" panose="020B0604020202020204" pitchFamily="34" charset="0"/>
                <a:cs typeface="Arial" panose="020B0604020202020204" pitchFamily="34" charset="0"/>
              </a:rPr>
              <a:t>propriétés de l’optique géométrique pour reconstruire l’image inversée de l’objet. </a:t>
            </a:r>
          </a:p>
        </p:txBody>
      </p:sp>
      <p:grpSp>
        <p:nvGrpSpPr>
          <p:cNvPr id="3" name="Groupe 2"/>
          <p:cNvGrpSpPr/>
          <p:nvPr/>
        </p:nvGrpSpPr>
        <p:grpSpPr>
          <a:xfrm>
            <a:off x="741119" y="2300624"/>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2" descr="Quel objectif photo choisir en 2020 ? | Guide d&amp;#39;achat Materiel.net"/>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9978905">
            <a:off x="2999894" y="1765024"/>
            <a:ext cx="869393" cy="5625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331965" y="1409885"/>
            <a:ext cx="5601534" cy="923330"/>
          </a:xfrm>
          <a:prstGeom prst="rect">
            <a:avLst/>
          </a:prstGeom>
          <a:noFill/>
        </p:spPr>
        <p:txBody>
          <a:bodyPr wrap="square" rtlCol="0">
            <a:spAutoFit/>
          </a:bodyPr>
          <a:lstStyle/>
          <a:p>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focale</a:t>
            </a:r>
            <a:r>
              <a:rPr lang="fr-FR" dirty="0" smtClean="0">
                <a:latin typeface="Arial" panose="020B0604020202020204" pitchFamily="34" charset="0"/>
                <a:cs typeface="Arial" panose="020B0604020202020204" pitchFamily="34" charset="0"/>
              </a:rPr>
              <a: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est la distance (en mm) du centre optique O au foyer image </a:t>
            </a:r>
            <a:r>
              <a:rPr lang="fr-FR" dirty="0" smtClean="0">
                <a:latin typeface="Arial" panose="020B0604020202020204" pitchFamily="34" charset="0"/>
                <a:cs typeface="Arial" panose="020B0604020202020204" pitchFamily="34" charset="0"/>
              </a:rPr>
              <a:t>F’ </a:t>
            </a:r>
            <a:r>
              <a:rPr lang="fr-FR" dirty="0" smtClean="0">
                <a:latin typeface="Arial" panose="020B0604020202020204" pitchFamily="34" charset="0"/>
                <a:cs typeface="Arial" panose="020B0604020202020204" pitchFamily="34" charset="0"/>
              </a:rPr>
              <a:t>:</a:t>
            </a:r>
          </a:p>
          <a:p>
            <a:r>
              <a:rPr lang="fr-FR" i="1" dirty="0" smtClean="0">
                <a:latin typeface="Arial" panose="020B0604020202020204" pitchFamily="34" charset="0"/>
                <a:cs typeface="Arial" panose="020B0604020202020204" pitchFamily="34" charset="0"/>
              </a:rPr>
              <a:t>f </a:t>
            </a:r>
            <a:r>
              <a:rPr lang="fr-FR" dirty="0" smtClean="0">
                <a:latin typeface="Arial" panose="020B0604020202020204" pitchFamily="34" charset="0"/>
                <a:cs typeface="Arial" panose="020B0604020202020204" pitchFamily="34" charset="0"/>
              </a:rPr>
              <a:t>= OF = OF’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Rectangle 14"/>
              <p:cNvSpPr/>
              <p:nvPr/>
            </p:nvSpPr>
            <p:spPr>
              <a:xfrm>
                <a:off x="7548045" y="3016544"/>
                <a:ext cx="1804275" cy="7244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7548045" y="3016544"/>
                <a:ext cx="1804275" cy="724494"/>
              </a:xfrm>
              <a:prstGeom prst="rect">
                <a:avLst/>
              </a:prstGeom>
              <a:blipFill>
                <a:blip r:embed="rId7"/>
                <a:stretch>
                  <a:fillRect/>
                </a:stretch>
              </a:blipFill>
            </p:spPr>
            <p:txBody>
              <a:bodyPr/>
              <a:lstStyle/>
              <a:p>
                <a:r>
                  <a:rPr lang="fr-FR">
                    <a:noFill/>
                  </a:rPr>
                  <a:t> </a:t>
                </a:r>
              </a:p>
            </p:txBody>
          </p:sp>
        </mc:Fallback>
      </mc:AlternateContent>
      <p:sp>
        <p:nvSpPr>
          <p:cNvPr id="16" name="Rectangle 15"/>
          <p:cNvSpPr/>
          <p:nvPr/>
        </p:nvSpPr>
        <p:spPr>
          <a:xfrm>
            <a:off x="6331745" y="4026533"/>
            <a:ext cx="2274982"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 grandissement </a:t>
            </a:r>
            <a:r>
              <a:rPr lang="fr-FR" i="1" dirty="0" smtClean="0">
                <a:latin typeface="Arial" panose="020B0604020202020204" pitchFamily="34" charset="0"/>
                <a:cs typeface="Arial" panose="020B0604020202020204" pitchFamily="34" charset="0"/>
              </a:rPr>
              <a:t>:</a:t>
            </a:r>
            <a:r>
              <a:rPr lang="fr-FR" dirty="0" smtClean="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460457" y="3812185"/>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460457" y="3812185"/>
                <a:ext cx="2118337" cy="668516"/>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8" name="Rectangle 27"/>
              <p:cNvSpPr/>
              <p:nvPr/>
            </p:nvSpPr>
            <p:spPr>
              <a:xfrm>
                <a:off x="8213456" y="5519839"/>
                <a:ext cx="1413656" cy="966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𝑓</m:t>
                      </m:r>
                      <m:r>
                        <a:rPr lang="fr-FR" sz="2000" b="0" i="0">
                          <a:latin typeface="Cambria Math" panose="02040503050406030204" pitchFamily="18" charset="0"/>
                        </a:rPr>
                        <m:t>=</m:t>
                      </m:r>
                      <m:f>
                        <m:fPr>
                          <m:ctrlPr>
                            <a:rPr lang="fr-FR" sz="2000" i="1">
                              <a:latin typeface="Cambria Math" panose="02040503050406030204" pitchFamily="18" charset="0"/>
                            </a:rPr>
                          </m:ctrlPr>
                        </m:fPr>
                        <m:num>
                          <m:r>
                            <m:rPr>
                              <m:sty m:val="p"/>
                            </m:rPr>
                            <a:rPr lang="fr-FR" sz="2000" b="0" i="0" smtClean="0">
                              <a:latin typeface="Cambria Math" panose="02040503050406030204" pitchFamily="18" charset="0"/>
                            </a:rPr>
                            <m:t>OA</m:t>
                          </m:r>
                        </m:num>
                        <m:den>
                          <m:f>
                            <m:fPr>
                              <m:ctrlPr>
                                <a:rPr lang="fr-FR" sz="2000" i="1">
                                  <a:latin typeface="Cambria Math" panose="02040503050406030204" pitchFamily="18" charset="0"/>
                                </a:rPr>
                              </m:ctrlPr>
                            </m:fPr>
                            <m:num>
                              <m:r>
                                <a:rPr lang="fr-FR" sz="2000" b="0" i="0" smtClean="0">
                                  <a:latin typeface="Cambria Math" panose="02040503050406030204" pitchFamily="18" charset="0"/>
                                </a:rPr>
                                <m:t>1</m:t>
                              </m:r>
                            </m:num>
                            <m:den>
                              <m:r>
                                <m:rPr>
                                  <m:sty m:val="p"/>
                                </m:rPr>
                                <a:rPr lang="fr-FR" sz="2000" b="0" i="0">
                                  <a:latin typeface="Cambria Math" panose="02040503050406030204" pitchFamily="18" charset="0"/>
                                </a:rPr>
                                <m:t>γ</m:t>
                              </m:r>
                            </m:den>
                          </m:f>
                          <m:r>
                            <a:rPr lang="fr-FR" sz="2000" b="0" i="0">
                              <a:latin typeface="Cambria Math" panose="02040503050406030204" pitchFamily="18" charset="0"/>
                            </a:rPr>
                            <m:t>+</m:t>
                          </m:r>
                          <m:r>
                            <a:rPr lang="fr-FR" sz="2000" b="0" i="0" smtClean="0">
                              <a:latin typeface="Cambria Math" panose="02040503050406030204" pitchFamily="18" charset="0"/>
                            </a:rPr>
                            <m:t>1</m:t>
                          </m:r>
                        </m:den>
                      </m:f>
                    </m:oMath>
                  </m:oMathPara>
                </a14:m>
                <a:endParaRPr lang="fr-FR" sz="2000" dirty="0"/>
              </a:p>
            </p:txBody>
          </p:sp>
        </mc:Choice>
        <mc:Fallback>
          <p:sp>
            <p:nvSpPr>
              <p:cNvPr id="28" name="Rectangle 27"/>
              <p:cNvSpPr>
                <a:spLocks noRot="1" noChangeAspect="1" noMove="1" noResize="1" noEditPoints="1" noAdjustHandles="1" noChangeArrowheads="1" noChangeShapeType="1" noTextEdit="1"/>
              </p:cNvSpPr>
              <p:nvPr/>
            </p:nvSpPr>
            <p:spPr>
              <a:xfrm>
                <a:off x="8213456" y="5519839"/>
                <a:ext cx="1413656" cy="966996"/>
              </a:xfrm>
              <a:prstGeom prst="rect">
                <a:avLst/>
              </a:prstGeom>
              <a:blipFill>
                <a:blip r:embed="rId9"/>
                <a:stretch>
                  <a:fillRect/>
                </a:stretch>
              </a:blipFill>
            </p:spPr>
            <p:txBody>
              <a:bodyPr/>
              <a:lstStyle/>
              <a:p>
                <a:r>
                  <a:rPr lang="fr-FR">
                    <a:noFill/>
                  </a:rPr>
                  <a:t> </a:t>
                </a:r>
              </a:p>
            </p:txBody>
          </p:sp>
        </mc:Fallback>
      </mc:AlternateContent>
      <p:sp>
        <p:nvSpPr>
          <p:cNvPr id="24" name="Rectangle 23"/>
          <p:cNvSpPr/>
          <p:nvPr/>
        </p:nvSpPr>
        <p:spPr>
          <a:xfrm>
            <a:off x="6331745" y="4780098"/>
            <a:ext cx="4275529" cy="646331"/>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La focale en fonction du grandissement </a:t>
            </a:r>
          </a:p>
          <a:p>
            <a:r>
              <a:rPr lang="fr-FR" dirty="0" smtClean="0">
                <a:latin typeface="Arial" panose="020B0604020202020204" pitchFamily="34" charset="0"/>
                <a:cs typeface="Arial" panose="020B0604020202020204" pitchFamily="34" charset="0"/>
              </a:rPr>
              <a:t>et de la </a:t>
            </a:r>
            <a:r>
              <a:rPr lang="fr-FR" dirty="0" smtClean="0">
                <a:latin typeface="Arial" panose="020B0604020202020204" pitchFamily="34" charset="0"/>
                <a:cs typeface="Arial" panose="020B0604020202020204" pitchFamily="34" charset="0"/>
              </a:rPr>
              <a:t>distance </a:t>
            </a:r>
            <a:r>
              <a:rPr lang="fr-FR" dirty="0" smtClean="0">
                <a:latin typeface="Arial" panose="020B0604020202020204" pitchFamily="34" charset="0"/>
                <a:cs typeface="Arial" panose="020B0604020202020204" pitchFamily="34" charset="0"/>
              </a:rPr>
              <a:t>par rapport à la lentille</a:t>
            </a:r>
            <a:endParaRPr lang="fr-FR" dirty="0"/>
          </a:p>
        </p:txBody>
      </p:sp>
      <p:sp>
        <p:nvSpPr>
          <p:cNvPr id="4" name="Rectangle 3"/>
          <p:cNvSpPr/>
          <p:nvPr/>
        </p:nvSpPr>
        <p:spPr>
          <a:xfrm>
            <a:off x="6331745" y="2562376"/>
            <a:ext cx="419858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Formule de conjugaison de Descartes :</a:t>
            </a:r>
          </a:p>
        </p:txBody>
      </p:sp>
    </p:spTree>
    <p:extLst>
      <p:ext uri="{BB962C8B-B14F-4D97-AF65-F5344CB8AC3E}">
        <p14:creationId xmlns:p14="http://schemas.microsoft.com/office/powerpoint/2010/main" val="336201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8" grpId="0"/>
      <p:bldP spid="24"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Focale et grandissement</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3" name="Groupe 2"/>
          <p:cNvGrpSpPr/>
          <p:nvPr/>
        </p:nvGrpSpPr>
        <p:grpSpPr>
          <a:xfrm>
            <a:off x="661852" y="1426195"/>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ZoneTexte 10"/>
          <p:cNvSpPr txBox="1"/>
          <p:nvPr/>
        </p:nvSpPr>
        <p:spPr>
          <a:xfrm>
            <a:off x="6331965" y="1409885"/>
            <a:ext cx="5601534" cy="1477328"/>
          </a:xfrm>
          <a:prstGeom prst="rect">
            <a:avLst/>
          </a:prstGeom>
          <a:noFill/>
        </p:spPr>
        <p:txBody>
          <a:bodyPr wrap="square" rtlCol="0">
            <a:spAutoFit/>
          </a:bodyPr>
          <a:lstStyle/>
          <a:p>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focale</a:t>
            </a:r>
            <a:r>
              <a:rPr lang="fr-FR" dirty="0" smtClean="0">
                <a:latin typeface="Arial" panose="020B0604020202020204" pitchFamily="34" charset="0"/>
                <a:cs typeface="Arial" panose="020B0604020202020204" pitchFamily="34" charset="0"/>
              </a:rPr>
              <a: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est la distance (en mm) du centre optique O au foyer image </a:t>
            </a:r>
            <a:r>
              <a:rPr lang="fr-FR" dirty="0" smtClean="0">
                <a:latin typeface="Arial" panose="020B0604020202020204" pitchFamily="34" charset="0"/>
                <a:cs typeface="Arial" panose="020B0604020202020204" pitchFamily="34" charset="0"/>
              </a:rPr>
              <a:t>F’ </a:t>
            </a:r>
            <a:r>
              <a:rPr lang="fr-FR" dirty="0" smtClean="0">
                <a:latin typeface="Arial" panose="020B0604020202020204" pitchFamily="34" charset="0"/>
                <a:cs typeface="Arial" panose="020B0604020202020204" pitchFamily="34" charset="0"/>
              </a:rPr>
              <a:t>:</a:t>
            </a:r>
          </a:p>
          <a:p>
            <a:r>
              <a:rPr lang="fr-FR" i="1" dirty="0" smtClean="0">
                <a:latin typeface="Arial" panose="020B0604020202020204" pitchFamily="34" charset="0"/>
                <a:cs typeface="Arial" panose="020B0604020202020204" pitchFamily="34" charset="0"/>
              </a:rPr>
              <a:t>f </a:t>
            </a:r>
            <a:r>
              <a:rPr lang="fr-FR" dirty="0" smtClean="0">
                <a:latin typeface="Arial" panose="020B0604020202020204" pitchFamily="34" charset="0"/>
                <a:cs typeface="Arial" panose="020B0604020202020204" pitchFamily="34" charset="0"/>
              </a:rPr>
              <a:t>= OF = OF’ </a:t>
            </a:r>
          </a:p>
          <a:p>
            <a:endParaRPr lang="fr-FR" dirty="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Formule de conjugaison de Descartes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Rectangle 14"/>
              <p:cNvSpPr/>
              <p:nvPr/>
            </p:nvSpPr>
            <p:spPr>
              <a:xfrm>
                <a:off x="8606727" y="2876474"/>
                <a:ext cx="1804276" cy="7244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8606727" y="2876474"/>
                <a:ext cx="1804276" cy="724494"/>
              </a:xfrm>
              <a:prstGeom prst="rect">
                <a:avLst/>
              </a:prstGeom>
              <a:blipFill>
                <a:blip r:embed="rId5"/>
                <a:stretch>
                  <a:fillRect/>
                </a:stretch>
              </a:blipFill>
            </p:spPr>
            <p:txBody>
              <a:bodyPr/>
              <a:lstStyle/>
              <a:p>
                <a:r>
                  <a:rPr lang="fr-FR">
                    <a:noFill/>
                  </a:rPr>
                  <a:t> </a:t>
                </a:r>
              </a:p>
            </p:txBody>
          </p:sp>
        </mc:Fallback>
      </mc:AlternateContent>
      <p:sp>
        <p:nvSpPr>
          <p:cNvPr id="16" name="Rectangle 15"/>
          <p:cNvSpPr/>
          <p:nvPr/>
        </p:nvSpPr>
        <p:spPr>
          <a:xfrm>
            <a:off x="6331745" y="3726628"/>
            <a:ext cx="2274982"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 grandissement </a:t>
            </a:r>
            <a:r>
              <a:rPr lang="fr-FR" i="1" dirty="0" smtClean="0">
                <a:latin typeface="Arial" panose="020B0604020202020204" pitchFamily="34" charset="0"/>
                <a:cs typeface="Arial" panose="020B0604020202020204" pitchFamily="34" charset="0"/>
              </a:rPr>
              <a:t>:</a:t>
            </a:r>
            <a:r>
              <a:rPr lang="fr-FR" dirty="0" smtClean="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574714" y="3577036"/>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574714" y="3577036"/>
                <a:ext cx="2118337" cy="668516"/>
              </a:xfrm>
              <a:prstGeom prst="rect">
                <a:avLst/>
              </a:prstGeom>
              <a:blipFill>
                <a:blip r:embed="rId6"/>
                <a:stretch>
                  <a:fillRect/>
                </a:stretch>
              </a:blipFill>
            </p:spPr>
            <p:txBody>
              <a:bodyPr/>
              <a:lstStyle/>
              <a:p>
                <a:r>
                  <a:rPr lang="fr-FR">
                    <a:noFill/>
                  </a:rPr>
                  <a:t> </a:t>
                </a:r>
              </a:p>
            </p:txBody>
          </p:sp>
        </mc:Fallback>
      </mc:AlternateContent>
      <p:pic>
        <p:nvPicPr>
          <p:cNvPr id="3074"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flipV="1">
            <a:off x="3333408" y="3935670"/>
            <a:ext cx="2144527" cy="2411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4648" y="5094657"/>
            <a:ext cx="1414676" cy="12263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9017" y="4463383"/>
            <a:ext cx="4021929" cy="646331"/>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Le </a:t>
            </a:r>
            <a:r>
              <a:rPr lang="fr-FR" dirty="0" smtClean="0">
                <a:solidFill>
                  <a:schemeClr val="accent1"/>
                </a:solidFill>
                <a:latin typeface="Arial" panose="020B0604020202020204" pitchFamily="34" charset="0"/>
                <a:cs typeface="Arial" panose="020B0604020202020204" pitchFamily="34" charset="0"/>
              </a:rPr>
              <a:t>théorème de Thales</a:t>
            </a:r>
            <a:r>
              <a:rPr lang="fr-FR" dirty="0" smtClean="0">
                <a:latin typeface="Arial" panose="020B0604020202020204" pitchFamily="34" charset="0"/>
                <a:cs typeface="Arial" panose="020B0604020202020204" pitchFamily="34" charset="0"/>
              </a:rPr>
              <a:t> permet de retrouver ces relations :</a:t>
            </a:r>
          </a:p>
        </p:txBody>
      </p:sp>
      <p:pic>
        <p:nvPicPr>
          <p:cNvPr id="22" name="Image 21"/>
          <p:cNvPicPr>
            <a:picLocks noChangeAspect="1"/>
          </p:cNvPicPr>
          <p:nvPr/>
        </p:nvPicPr>
        <p:blipFill>
          <a:blip r:embed="rId9"/>
          <a:stretch>
            <a:fillRect/>
          </a:stretch>
        </p:blipFill>
        <p:spPr>
          <a:xfrm>
            <a:off x="9349460" y="5558043"/>
            <a:ext cx="1599873" cy="535737"/>
          </a:xfrm>
          <a:prstGeom prst="rect">
            <a:avLst/>
          </a:prstGeom>
        </p:spPr>
      </p:pic>
      <p:cxnSp>
        <p:nvCxnSpPr>
          <p:cNvPr id="6" name="Connecteur droit 5"/>
          <p:cNvCxnSpPr/>
          <p:nvPr/>
        </p:nvCxnSpPr>
        <p:spPr>
          <a:xfrm flipV="1">
            <a:off x="762000" y="5027405"/>
            <a:ext cx="5271165" cy="29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247" y="5019307"/>
            <a:ext cx="1055479" cy="133635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93558" y="6299235"/>
            <a:ext cx="6008047" cy="276999"/>
          </a:xfrm>
          <a:prstGeom prst="rect">
            <a:avLst/>
          </a:prstGeom>
        </p:spPr>
        <p:txBody>
          <a:bodyPr wrap="square">
            <a:spAutoFit/>
          </a:bodyPr>
          <a:lstStyle/>
          <a:p>
            <a:r>
              <a:rPr lang="fr-FR" sz="1200" b="1" dirty="0">
                <a:latin typeface="Arial" panose="020B0604020202020204" pitchFamily="34" charset="0"/>
                <a:cs typeface="Arial" panose="020B0604020202020204" pitchFamily="34" charset="0"/>
              </a:rPr>
              <a:t>https://uel.unisciel.fr/physique/optigeo/optigeo_ch08/co/simuler_ch08_05.html</a:t>
            </a:r>
          </a:p>
        </p:txBody>
      </p:sp>
      <mc:AlternateContent xmlns:mc="http://schemas.openxmlformats.org/markup-compatibility/2006">
        <mc:Choice xmlns:a14="http://schemas.microsoft.com/office/drawing/2010/main" Requires="a14">
          <p:sp>
            <p:nvSpPr>
              <p:cNvPr id="28" name="Rectangle 27"/>
              <p:cNvSpPr/>
              <p:nvPr/>
            </p:nvSpPr>
            <p:spPr>
              <a:xfrm>
                <a:off x="10770914" y="3159817"/>
                <a:ext cx="1291059" cy="8796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𝑂𝐴</m:t>
                          </m:r>
                        </m:num>
                        <m:den>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i="1">
                                  <a:latin typeface="Cambria Math" panose="02040503050406030204" pitchFamily="18" charset="0"/>
                                </a:rPr>
                                <m:t>𝛾</m:t>
                              </m:r>
                            </m:den>
                          </m:f>
                          <m:r>
                            <a:rPr lang="fr-FR" i="1">
                              <a:latin typeface="Cambria Math" panose="02040503050406030204" pitchFamily="18" charset="0"/>
                            </a:rPr>
                            <m:t>+</m:t>
                          </m:r>
                          <m:r>
                            <a:rPr lang="fr-FR" b="0" i="1" smtClean="0">
                              <a:latin typeface="Cambria Math" panose="02040503050406030204" pitchFamily="18" charset="0"/>
                            </a:rPr>
                            <m:t>1</m:t>
                          </m:r>
                        </m:den>
                      </m:f>
                    </m:oMath>
                  </m:oMathPara>
                </a14:m>
                <a:endParaRPr lang="fr-FR" dirty="0"/>
              </a:p>
            </p:txBody>
          </p:sp>
        </mc:Choice>
        <mc:Fallback>
          <p:sp>
            <p:nvSpPr>
              <p:cNvPr id="28" name="Rectangle 27"/>
              <p:cNvSpPr>
                <a:spLocks noRot="1" noChangeAspect="1" noMove="1" noResize="1" noEditPoints="1" noAdjustHandles="1" noChangeArrowheads="1" noChangeShapeType="1" noTextEdit="1"/>
              </p:cNvSpPr>
              <p:nvPr/>
            </p:nvSpPr>
            <p:spPr>
              <a:xfrm>
                <a:off x="10770914" y="3159817"/>
                <a:ext cx="1291059" cy="879600"/>
              </a:xfrm>
              <a:prstGeom prst="rect">
                <a:avLst/>
              </a:prstGeom>
              <a:blipFill>
                <a:blip r:embed="rId10"/>
                <a:stretch>
                  <a:fillRect/>
                </a:stretch>
              </a:blipFill>
            </p:spPr>
            <p:txBody>
              <a:bodyPr/>
              <a:lstStyle/>
              <a:p>
                <a:r>
                  <a:rPr lang="fr-FR">
                    <a:noFill/>
                  </a:rPr>
                  <a:t> </a:t>
                </a:r>
              </a:p>
            </p:txBody>
          </p:sp>
        </mc:Fallback>
      </mc:AlternateContent>
      <p:sp>
        <p:nvSpPr>
          <p:cNvPr id="31" name="ZoneTexte 30"/>
          <p:cNvSpPr txBox="1"/>
          <p:nvPr/>
        </p:nvSpPr>
        <p:spPr>
          <a:xfrm>
            <a:off x="4244285" y="4450480"/>
            <a:ext cx="572281" cy="369332"/>
          </a:xfrm>
          <a:prstGeom prst="rect">
            <a:avLst/>
          </a:prstGeom>
          <a:noFill/>
        </p:spPr>
        <p:txBody>
          <a:bodyPr wrap="square" rtlCol="0">
            <a:spAutoFit/>
          </a:bodyPr>
          <a:lstStyle/>
          <a:p>
            <a:r>
              <a:rPr lang="fr-FR" b="1" dirty="0" smtClean="0">
                <a:latin typeface="Arial" panose="020B0604020202020204" pitchFamily="34" charset="0"/>
                <a:cs typeface="Arial" panose="020B0604020202020204" pitchFamily="34" charset="0"/>
              </a:rPr>
              <a:t>F’</a:t>
            </a:r>
            <a:endParaRPr lang="fr-FR" b="1" dirty="0">
              <a:latin typeface="Arial" panose="020B0604020202020204" pitchFamily="34" charset="0"/>
              <a:cs typeface="Arial" panose="020B0604020202020204" pitchFamily="34" charset="0"/>
            </a:endParaRPr>
          </a:p>
        </p:txBody>
      </p:sp>
      <p:grpSp>
        <p:nvGrpSpPr>
          <p:cNvPr id="35" name="Groupe 34"/>
          <p:cNvGrpSpPr/>
          <p:nvPr/>
        </p:nvGrpSpPr>
        <p:grpSpPr>
          <a:xfrm>
            <a:off x="776963" y="4389742"/>
            <a:ext cx="4536864" cy="1125945"/>
            <a:chOff x="776963" y="4389742"/>
            <a:chExt cx="4536864" cy="1125945"/>
          </a:xfrm>
        </p:grpSpPr>
        <p:pic>
          <p:nvPicPr>
            <p:cNvPr id="25"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63" y="4431719"/>
              <a:ext cx="595686" cy="5956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855405" y="5057265"/>
              <a:ext cx="458422" cy="45842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p:cNvCxnSpPr/>
            <p:nvPr/>
          </p:nvCxnSpPr>
          <p:spPr>
            <a:xfrm flipV="1">
              <a:off x="1050454" y="4389742"/>
              <a:ext cx="2261573"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ZoneTexte 40"/>
          <p:cNvSpPr txBox="1"/>
          <p:nvPr/>
        </p:nvSpPr>
        <p:spPr>
          <a:xfrm>
            <a:off x="3039516" y="5029805"/>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1122245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Mise au point (ou focus)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487119" y="1780194"/>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12" descr="Quel objectif photo choisir en 2020 ? | Guide d&amp;#39;achat Materiel.net"/>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096955"/>
            <a:ext cx="4961920" cy="646331"/>
          </a:xfrm>
          <a:prstGeom prst="rect">
            <a:avLst/>
          </a:prstGeom>
          <a:noFill/>
        </p:spPr>
        <p:txBody>
          <a:bodyPr wrap="square" rtlCol="0">
            <a:spAutoFit/>
          </a:bodyPr>
          <a:lstStyle/>
          <a:p>
            <a:r>
              <a:rPr lang="fr-FR" dirty="0" smtClean="0">
                <a:solidFill>
                  <a:schemeClr val="accent1"/>
                </a:solidFill>
                <a:latin typeface="Arial" panose="020B0604020202020204" pitchFamily="34" charset="0"/>
                <a:cs typeface="Arial" panose="020B0604020202020204" pitchFamily="34" charset="0"/>
              </a:rPr>
              <a:t>Où doit-être placé le capteur pour avoir une image nette ?</a:t>
            </a:r>
            <a:endParaRPr lang="fr-FR" dirty="0">
              <a:solidFill>
                <a:schemeClr val="accent1"/>
              </a:solidFill>
              <a:latin typeface="Arial" panose="020B0604020202020204" pitchFamily="34" charset="0"/>
              <a:cs typeface="Arial" panose="020B0604020202020204" pitchFamily="34" charset="0"/>
            </a:endParaRPr>
          </a:p>
        </p:txBody>
      </p:sp>
      <p:grpSp>
        <p:nvGrpSpPr>
          <p:cNvPr id="2063" name="Groupe 2062"/>
          <p:cNvGrpSpPr/>
          <p:nvPr/>
        </p:nvGrpSpPr>
        <p:grpSpPr>
          <a:xfrm>
            <a:off x="3967018" y="4251229"/>
            <a:ext cx="1066949" cy="679320"/>
            <a:chOff x="4596010" y="925634"/>
            <a:chExt cx="1066949" cy="679320"/>
          </a:xfrm>
        </p:grpSpPr>
        <p:pic>
          <p:nvPicPr>
            <p:cNvPr id="1030" name="Picture 6" descr="capteur-CMOS"/>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596010" y="925634"/>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p:cNvSpPr/>
            <p:nvPr/>
          </p:nvSpPr>
          <p:spPr>
            <a:xfrm>
              <a:off x="5290741" y="969995"/>
              <a:ext cx="372218" cy="461665"/>
            </a:xfrm>
            <a:prstGeom prst="rect">
              <a:avLst/>
            </a:prstGeom>
          </p:spPr>
          <p:txBody>
            <a:bodyPr wrap="none">
              <a:spAutoFit/>
            </a:bodyPr>
            <a:lstStyle/>
            <a:p>
              <a:r>
                <a:rPr lang="fr-FR" sz="2400" b="1" dirty="0" smtClean="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grpSp>
      <p:sp>
        <p:nvSpPr>
          <p:cNvPr id="18" name="Rectangle 17"/>
          <p:cNvSpPr/>
          <p:nvPr/>
        </p:nvSpPr>
        <p:spPr>
          <a:xfrm>
            <a:off x="8953561" y="4635290"/>
            <a:ext cx="372218" cy="461665"/>
          </a:xfrm>
          <a:prstGeom prst="rect">
            <a:avLst/>
          </a:prstGeom>
        </p:spPr>
        <p:txBody>
          <a:bodyPr wrap="none">
            <a:spAutoFit/>
          </a:bodyPr>
          <a:lstStyle/>
          <a:p>
            <a:r>
              <a:rPr lang="fr-FR" sz="2400" b="1" dirty="0" smtClean="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spTree>
    <p:extLst>
      <p:ext uri="{BB962C8B-B14F-4D97-AF65-F5344CB8AC3E}">
        <p14:creationId xmlns:p14="http://schemas.microsoft.com/office/powerpoint/2010/main" val="2000354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Mise au point (ou focus)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10"/>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75438" y="4278584"/>
            <a:ext cx="5381142" cy="2031325"/>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mise au point</a:t>
            </a:r>
            <a:r>
              <a:rPr lang="fr-FR" dirty="0" smtClean="0">
                <a:latin typeface="Arial" panose="020B0604020202020204" pitchFamily="34" charset="0"/>
                <a:cs typeface="Arial" panose="020B0604020202020204" pitchFamily="34" charset="0"/>
              </a:rPr>
              <a:t> consiste à </a:t>
            </a:r>
            <a:r>
              <a:rPr lang="fr-FR" dirty="0" smtClean="0">
                <a:solidFill>
                  <a:schemeClr val="accent1"/>
                </a:solidFill>
                <a:latin typeface="Arial" panose="020B0604020202020204" pitchFamily="34" charset="0"/>
                <a:cs typeface="Arial" panose="020B0604020202020204" pitchFamily="34" charset="0"/>
              </a:rPr>
              <a:t>positionner le capteur</a:t>
            </a:r>
            <a:r>
              <a:rPr lang="fr-FR" dirty="0" smtClean="0">
                <a:latin typeface="Arial" panose="020B0604020202020204" pitchFamily="34" charset="0"/>
                <a:cs typeface="Arial" panose="020B0604020202020204" pitchFamily="34" charset="0"/>
              </a:rPr>
              <a:t> à l’endroit où se forme l’</a:t>
            </a:r>
            <a:r>
              <a:rPr lang="fr-FR" dirty="0" smtClean="0">
                <a:solidFill>
                  <a:schemeClr val="accent1"/>
                </a:solidFill>
                <a:latin typeface="Arial" panose="020B0604020202020204" pitchFamily="34" charset="0"/>
                <a:cs typeface="Arial" panose="020B0604020202020204" pitchFamily="34" charset="0"/>
              </a:rPr>
              <a:t>image de l’objet</a:t>
            </a:r>
            <a:r>
              <a:rPr lang="fr-FR" dirty="0" smtClean="0">
                <a:latin typeface="Arial" panose="020B0604020202020204" pitchFamily="34" charset="0"/>
                <a:cs typeface="Arial" panose="020B0604020202020204" pitchFamily="34" charset="0"/>
              </a:rPr>
              <a:t> qui nous intéresse dans la scène afin que ce dernier soit le plus net possible.</a:t>
            </a:r>
          </a:p>
          <a:p>
            <a:pPr algn="just"/>
            <a:endParaRPr lang="fr-FR" dirty="0">
              <a:latin typeface="Arial" panose="020B0604020202020204" pitchFamily="34" charset="0"/>
              <a:cs typeface="Arial" panose="020B0604020202020204" pitchFamily="34" charset="0"/>
            </a:endParaRPr>
          </a:p>
          <a:p>
            <a:pPr algn="just"/>
            <a:r>
              <a:rPr lang="fr-FR" i="1" dirty="0" smtClean="0">
                <a:latin typeface="Arial" panose="020B0604020202020204" pitchFamily="34" charset="0"/>
                <a:cs typeface="Arial" panose="020B0604020202020204" pitchFamily="34" charset="0"/>
              </a:rPr>
              <a:t>Sur l’objectif, il faut jouer sur la bague de mise au point pour positionner correctement le capteur.</a:t>
            </a:r>
            <a:endParaRPr lang="fr-FR" i="1" dirty="0">
              <a:latin typeface="Arial" panose="020B0604020202020204" pitchFamily="34" charset="0"/>
              <a:cs typeface="Arial" panose="020B0604020202020204" pitchFamily="34" charset="0"/>
            </a:endParaRPr>
          </a:p>
        </p:txBody>
      </p:sp>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77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TD2 : Exercice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5452611"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ZoneTexte 15"/>
              <p:cNvSpPr txBox="1"/>
              <p:nvPr/>
            </p:nvSpPr>
            <p:spPr>
              <a:xfrm>
                <a:off x="6069832" y="567863"/>
                <a:ext cx="5524568" cy="2179571"/>
              </a:xfrm>
              <a:prstGeom prst="rect">
                <a:avLst/>
              </a:prstGeom>
              <a:noFill/>
            </p:spPr>
            <p:txBody>
              <a:bodyPr wrap="square" rtlCol="0">
                <a:spAutoFit/>
              </a:bodyPr>
              <a:lstStyle/>
              <a:p>
                <a:pPr algn="just"/>
                <a:r>
                  <a:rPr lang="fr-FR" i="1" dirty="0" smtClean="0">
                    <a:solidFill>
                      <a:schemeClr val="accent1"/>
                    </a:solidFill>
                    <a:latin typeface="Arial" panose="020B0604020202020204" pitchFamily="34" charset="0"/>
                    <a:cs typeface="Arial" panose="020B0604020202020204" pitchFamily="34" charset="0"/>
                  </a:rPr>
                  <a:t>Problème 1 : Il est loin mon sapin ?</a:t>
                </a:r>
                <a:endParaRPr lang="fr-FR" i="1" dirty="0">
                  <a:solidFill>
                    <a:schemeClr val="accent1"/>
                  </a:solidFill>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Mon sapin mesure 18m de hauteur et sur le capteur il fait 90 pixels. La focale </a:t>
                </a:r>
                <a:r>
                  <a:rPr lang="fr-FR" sz="1400" i="1" dirty="0" smtClean="0">
                    <a:latin typeface="Arial" panose="020B0604020202020204" pitchFamily="34" charset="0"/>
                    <a:cs typeface="Arial" panose="020B0604020202020204" pitchFamily="34" charset="0"/>
                  </a:rPr>
                  <a:t>f</a:t>
                </a:r>
                <a:r>
                  <a:rPr lang="fr-FR" sz="1400" dirty="0" smtClean="0">
                    <a:latin typeface="Arial" panose="020B0604020202020204" pitchFamily="34" charset="0"/>
                    <a:cs typeface="Arial" panose="020B0604020202020204" pitchFamily="34" charset="0"/>
                  </a:rPr>
                  <a:t> est de 25. La taille d’un pixel du capteur est de  5,5µm </a:t>
                </a:r>
                <a:r>
                  <a:rPr lang="fr-FR" sz="1400" dirty="0">
                    <a:latin typeface="Arial" panose="020B0604020202020204" pitchFamily="34" charset="0"/>
                    <a:cs typeface="Arial" panose="020B0604020202020204" pitchFamily="34" charset="0"/>
                  </a:rPr>
                  <a:t>(</a:t>
                </a:r>
                <a:r>
                  <a:rPr lang="fr-FR" sz="1400" dirty="0" smtClean="0">
                    <a:latin typeface="Arial" panose="020B0604020202020204" pitchFamily="34" charset="0"/>
                    <a:cs typeface="Arial" panose="020B0604020202020204" pitchFamily="34" charset="0"/>
                  </a:rPr>
                  <a:t>0.0055mm).</a:t>
                </a:r>
              </a:p>
              <a:p>
                <a:pPr algn="just"/>
                <a:endParaRPr lang="fr-FR" sz="1400" i="1" dirty="0" smtClean="0">
                  <a:latin typeface="Arial" panose="020B0604020202020204" pitchFamily="34" charset="0"/>
                  <a:cs typeface="Arial" panose="020B0604020202020204" pitchFamily="34" charset="0"/>
                </a:endParaRPr>
              </a:p>
              <a:p>
                <a:pPr marL="342900" indent="-342900" algn="just">
                  <a:buAutoNum type="alphaLcParenR"/>
                </a:pPr>
                <a:r>
                  <a:rPr lang="fr-FR" sz="1400" i="1" dirty="0" smtClean="0">
                    <a:latin typeface="Arial" panose="020B0604020202020204" pitchFamily="34" charset="0"/>
                    <a:cs typeface="Arial" panose="020B0604020202020204" pitchFamily="34" charset="0"/>
                  </a:rPr>
                  <a:t>Calculer </a:t>
                </a:r>
                <a:r>
                  <a:rPr lang="fr-FR" sz="1400" i="1" dirty="0">
                    <a:latin typeface="Arial" panose="020B0604020202020204" pitchFamily="34" charset="0"/>
                    <a:cs typeface="Arial" panose="020B0604020202020204" pitchFamily="34" charset="0"/>
                  </a:rPr>
                  <a:t>la </a:t>
                </a:r>
                <a:r>
                  <a:rPr lang="fr-FR" sz="1400" i="1" dirty="0" smtClean="0">
                    <a:latin typeface="Arial" panose="020B0604020202020204" pitchFamily="34" charset="0"/>
                    <a:cs typeface="Arial" panose="020B0604020202020204" pitchFamily="34" charset="0"/>
                  </a:rPr>
                  <a:t>précision (résolution spatiale) d’un pixel.</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smtClean="0">
                    <a:latin typeface="Arial" panose="020B0604020202020204" pitchFamily="34" charset="0"/>
                    <a:cs typeface="Arial" panose="020B0604020202020204" pitchFamily="34" charset="0"/>
                  </a:rPr>
                  <a:t>.</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la distance du sapin par rapport à la caméra.</a:t>
                </a:r>
              </a:p>
              <a:p>
                <a:pPr algn="just"/>
                <a:endParaRPr lang="fr-FR" i="1" dirty="0" smtClean="0">
                  <a:latin typeface="Arial" panose="020B0604020202020204" pitchFamily="34" charset="0"/>
                  <a:cs typeface="Arial" panose="020B0604020202020204" pitchFamily="34"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6069832" y="567863"/>
                <a:ext cx="5524568" cy="2179571"/>
              </a:xfrm>
              <a:prstGeom prst="rect">
                <a:avLst/>
              </a:prstGeom>
              <a:blipFill>
                <a:blip r:embed="rId11"/>
                <a:stretch>
                  <a:fillRect l="-993" t="-1397" r="-3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0879" y="443094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30944"/>
                <a:ext cx="2129173" cy="850939"/>
              </a:xfrm>
              <a:prstGeom prst="rect">
                <a:avLst/>
              </a:prstGeom>
              <a:blipFill>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072011" y="3743292"/>
                <a:ext cx="3876381" cy="569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𝑏</m:t>
                      </m:r>
                      <m:r>
                        <a:rPr lang="fr-FR" sz="1600" b="0" i="1" smtClean="0">
                          <a:latin typeface="Cambria Math" panose="02040503050406030204" pitchFamily="18" charset="0"/>
                          <a:cs typeface="Arial" panose="020B0604020202020204" pitchFamily="34" charset="0"/>
                        </a:rPr>
                        <m:t>) </m:t>
                      </m:r>
                      <m:r>
                        <a:rPr lang="fr-FR" sz="1600" i="1" smtClean="0">
                          <a:latin typeface="Cambria Math" panose="02040503050406030204" pitchFamily="18" charset="0"/>
                          <a:cs typeface="Arial" panose="020B0604020202020204" pitchFamily="34" charset="0"/>
                        </a:rPr>
                        <m:t>𝛾</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𝐴</m:t>
                              </m:r>
                            </m:e>
                            <m:sup>
                              <m:r>
                                <a:rPr lang="fr-FR" sz="1600" i="1">
                                  <a:latin typeface="Cambria Math" panose="02040503050406030204" pitchFamily="18" charset="0"/>
                                  <a:cs typeface="Arial" panose="020B0604020202020204" pitchFamily="34" charset="0"/>
                                </a:rPr>
                                <m:t>′</m:t>
                              </m:r>
                            </m:sup>
                          </m:sSup>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𝐵</m:t>
                              </m:r>
                            </m:e>
                            <m:sup>
                              <m:r>
                                <a:rPr lang="fr-FR" sz="1600" i="1">
                                  <a:latin typeface="Cambria Math" panose="02040503050406030204" pitchFamily="18" charset="0"/>
                                  <a:cs typeface="Arial" panose="020B0604020202020204" pitchFamily="34" charset="0"/>
                                </a:rPr>
                                <m:t>′</m:t>
                              </m:r>
                            </m:sup>
                          </m:sSup>
                        </m:num>
                        <m:den>
                          <m:r>
                            <a:rPr lang="fr-FR" sz="1600" i="1">
                              <a:latin typeface="Cambria Math" panose="02040503050406030204" pitchFamily="18" charset="0"/>
                              <a:cs typeface="Arial" panose="020B0604020202020204" pitchFamily="34" charset="0"/>
                            </a:rPr>
                            <m:t>𝐴𝐵</m:t>
                          </m:r>
                        </m:den>
                      </m:f>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i="1">
                              <a:latin typeface="Cambria Math" panose="02040503050406030204" pitchFamily="18" charset="0"/>
                              <a:cs typeface="Arial" panose="020B0604020202020204" pitchFamily="34" charset="0"/>
                            </a:rPr>
                            <m:t> 9</m:t>
                          </m:r>
                          <m:r>
                            <a:rPr lang="fr-FR" sz="1600" b="0" i="1" smtClean="0">
                              <a:latin typeface="Cambria Math" panose="02040503050406030204" pitchFamily="18" charset="0"/>
                              <a:cs typeface="Arial" panose="020B0604020202020204" pitchFamily="34" charset="0"/>
                            </a:rPr>
                            <m:t>0</m:t>
                          </m:r>
                          <m:r>
                            <a:rPr lang="fr-FR" sz="1600" i="1">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0.0055</m:t>
                          </m:r>
                        </m:num>
                        <m:den>
                          <m:r>
                            <a:rPr lang="fr-FR" sz="1600" b="0" i="1" smtClean="0">
                              <a:latin typeface="Cambria Math" panose="02040503050406030204" pitchFamily="18" charset="0"/>
                              <a:cs typeface="Arial" panose="020B0604020202020204" pitchFamily="34" charset="0"/>
                            </a:rPr>
                            <m:t>18000</m:t>
                          </m:r>
                        </m:den>
                      </m:f>
                      <m:r>
                        <a:rPr lang="fr-FR" sz="1600" i="1">
                          <a:latin typeface="Cambria Math" panose="02040503050406030204" pitchFamily="18" charset="0"/>
                          <a:cs typeface="Arial" panose="020B0604020202020204" pitchFamily="34" charset="0"/>
                        </a:rPr>
                        <m:t>=2.75</m:t>
                      </m:r>
                      <m:r>
                        <a:rPr lang="fr-FR" sz="1600" i="1">
                          <a:latin typeface="Cambria Math" panose="02040503050406030204" pitchFamily="18" charset="0"/>
                          <a:cs typeface="Arial" panose="020B0604020202020204" pitchFamily="34" charset="0"/>
                        </a:rPr>
                        <m:t>𝑒</m:t>
                      </m:r>
                      <m:r>
                        <a:rPr lang="fr-FR" sz="1600" i="1">
                          <a:latin typeface="Cambria Math" panose="02040503050406030204" pitchFamily="18" charset="0"/>
                          <a:cs typeface="Arial" panose="020B0604020202020204" pitchFamily="34" charset="0"/>
                        </a:rPr>
                        <m:t>−05</m:t>
                      </m:r>
                    </m:oMath>
                  </m:oMathPara>
                </a14:m>
                <a:endParaRPr lang="fr-FR" sz="16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072011" y="3743292"/>
                <a:ext cx="3876381" cy="569258"/>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62299" y="4468457"/>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562299" y="4468457"/>
                <a:ext cx="1291058" cy="879664"/>
              </a:xfrm>
              <a:prstGeom prst="rect">
                <a:avLst/>
              </a:prstGeom>
              <a:blipFill>
                <a:blip r:embed="rId14"/>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70879" y="541624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70879" y="5416242"/>
                <a:ext cx="2118337" cy="668516"/>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275217" y="569524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3275217" y="5695240"/>
                <a:ext cx="2116925" cy="714683"/>
              </a:xfrm>
              <a:prstGeom prst="rect">
                <a:avLst/>
              </a:prstGeom>
              <a:blipFill>
                <a:blip r:embed="rId16"/>
                <a:stretch>
                  <a:fillRect/>
                </a:stretch>
              </a:blipFill>
            </p:spPr>
            <p:txBody>
              <a:bodyPr/>
              <a:lstStyle/>
              <a:p>
                <a:r>
                  <a:rPr lang="fr-FR">
                    <a:noFill/>
                  </a:rPr>
                  <a:t> </a:t>
                </a:r>
              </a:p>
            </p:txBody>
          </p:sp>
        </mc:Fallback>
      </mc:AlternateContent>
      <p:sp>
        <p:nvSpPr>
          <p:cNvPr id="4" name="Flèche vers le bas 3"/>
          <p:cNvSpPr/>
          <p:nvPr/>
        </p:nvSpPr>
        <p:spPr>
          <a:xfrm>
            <a:off x="4152529" y="5349527"/>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1" name="Rectangle 30"/>
              <p:cNvSpPr/>
              <p:nvPr/>
            </p:nvSpPr>
            <p:spPr>
              <a:xfrm>
                <a:off x="6123871" y="4497531"/>
                <a:ext cx="4837285"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b="0" i="0" smtClean="0">
                          <a:latin typeface="Cambria Math" panose="02040503050406030204" pitchFamily="18" charset="0"/>
                          <a:ea typeface="Cambria Math" panose="02040503050406030204" pitchFamily="18" charset="0"/>
                        </a:rPr>
                        <m:t>c</m:t>
                      </m:r>
                      <m:r>
                        <a:rPr lang="fr-FR" sz="1600" b="0" i="0" smtClean="0">
                          <a:latin typeface="Cambria Math" panose="02040503050406030204" pitchFamily="18" charset="0"/>
                          <a:ea typeface="Cambria Math" panose="02040503050406030204" pitchFamily="18" charset="0"/>
                        </a:rPr>
                        <m:t>) </m:t>
                      </m:r>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 </m:t>
                      </m:r>
                      <m:r>
                        <m:rPr>
                          <m:nor/>
                        </m:rPr>
                        <a:rPr lang="fr-FR" sz="1600">
                          <a:latin typeface="Cambria Math" panose="02040503050406030204" pitchFamily="18" charset="0"/>
                          <a:ea typeface="Cambria Math" panose="02040503050406030204" pitchFamily="18" charset="0"/>
                        </a:rPr>
                        <m:t>909115</m:t>
                      </m:r>
                      <m:r>
                        <m:rPr>
                          <m:nor/>
                        </m:rPr>
                        <a:rPr lang="fr-FR" sz="1600" b="0" i="0" smtClean="0">
                          <a:latin typeface="Cambria Math" panose="02040503050406030204" pitchFamily="18" charset="0"/>
                          <a:ea typeface="Cambria Math" panose="02040503050406030204" pitchFamily="18" charset="0"/>
                        </a:rPr>
                        <m:t>.90</m:t>
                      </m:r>
                      <m:r>
                        <m:rPr>
                          <m:nor/>
                        </m:rPr>
                        <a:rPr lang="fr-FR" sz="1600" b="0" i="0" smtClean="0">
                          <a:latin typeface="Cambria Math" panose="02040503050406030204" pitchFamily="18" charset="0"/>
                          <a:ea typeface="Cambria Math" panose="02040503050406030204" pitchFamily="18" charset="0"/>
                        </a:rPr>
                        <m:t>mm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6123871" y="4497531"/>
                <a:ext cx="4837285" cy="645561"/>
              </a:xfrm>
              <a:prstGeom prst="rect">
                <a:avLst/>
              </a:prstGeom>
              <a:blipFill>
                <a:blip r:embed="rId1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347707" y="5117625"/>
                <a:ext cx="4218526"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a:latin typeface="Cambria Math" panose="02040503050406030204" pitchFamily="18" charset="0"/>
                          <a:ea typeface="Cambria Math" panose="02040503050406030204" pitchFamily="18" charset="0"/>
                        </a:rPr>
                        <m:t>909</m:t>
                      </m:r>
                      <m:r>
                        <m:rPr>
                          <m:nor/>
                        </m:rPr>
                        <a:rPr lang="fr-FR" sz="1600" b="0" i="0" smtClean="0">
                          <a:latin typeface="Cambria Math" panose="02040503050406030204" pitchFamily="18" charset="0"/>
                          <a:ea typeface="Cambria Math" panose="02040503050406030204" pitchFamily="18" charset="0"/>
                        </a:rPr>
                        <m:t>.</m:t>
                      </m:r>
                      <m:r>
                        <m:rPr>
                          <m:nor/>
                        </m:rPr>
                        <a:rPr lang="fr-FR" sz="1600">
                          <a:latin typeface="Cambria Math" panose="02040503050406030204" pitchFamily="18" charset="0"/>
                          <a:ea typeface="Cambria Math" panose="02040503050406030204" pitchFamily="18" charset="0"/>
                        </a:rPr>
                        <m:t>115</m:t>
                      </m:r>
                      <m:r>
                        <m:rPr>
                          <m:nor/>
                        </m:rPr>
                        <a:rPr lang="fr-FR" sz="1600" b="0" i="0" smtClean="0">
                          <a:latin typeface="Cambria Math" panose="02040503050406030204" pitchFamily="18" charset="0"/>
                          <a:ea typeface="Cambria Math" panose="02040503050406030204" pitchFamily="18" charset="0"/>
                        </a:rPr>
                        <m:t>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6347707" y="5117625"/>
                <a:ext cx="4218526" cy="645561"/>
              </a:xfrm>
              <a:prstGeom prst="rect">
                <a:avLst/>
              </a:prstGeom>
              <a:blipFill>
                <a:blip r:embed="rId18"/>
                <a:stretch>
                  <a:fillRect/>
                </a:stretch>
              </a:blipFill>
            </p:spPr>
            <p:txBody>
              <a:bodyPr/>
              <a:lstStyle/>
              <a:p>
                <a:r>
                  <a:rPr lang="fr-FR">
                    <a:noFill/>
                  </a:rPr>
                  <a:t> </a:t>
                </a:r>
              </a:p>
            </p:txBody>
          </p:sp>
        </mc:Fallback>
      </mc:AlternateContent>
      <p:sp>
        <p:nvSpPr>
          <p:cNvPr id="7" name="Rectangle 6"/>
          <p:cNvSpPr/>
          <p:nvPr/>
        </p:nvSpPr>
        <p:spPr>
          <a:xfrm>
            <a:off x="6069832" y="2719478"/>
            <a:ext cx="1146468" cy="369332"/>
          </a:xfrm>
          <a:prstGeom prst="rect">
            <a:avLst/>
          </a:prstGeom>
        </p:spPr>
        <p:txBody>
          <a:bodyPr wrap="none">
            <a:spAutoFit/>
          </a:bodyPr>
          <a:lstStyle/>
          <a:p>
            <a:pPr algn="just"/>
            <a:r>
              <a:rPr lang="fr-FR" i="1" dirty="0" smtClean="0">
                <a:solidFill>
                  <a:schemeClr val="accent1"/>
                </a:solidFill>
                <a:latin typeface="Arial" panose="020B0604020202020204" pitchFamily="34" charset="0"/>
                <a:cs typeface="Arial" panose="020B0604020202020204" pitchFamily="34" charset="0"/>
              </a:rPr>
              <a:t>Solution </a:t>
            </a:r>
            <a:r>
              <a:rPr lang="fr-FR" i="1" dirty="0">
                <a:solidFill>
                  <a:schemeClr val="accent1"/>
                </a:solidFill>
                <a:latin typeface="Arial" panose="020B0604020202020204" pitchFamily="34" charset="0"/>
                <a:cs typeface="Arial" panose="020B0604020202020204" pitchFamily="34" charset="0"/>
              </a:rPr>
              <a:t>:</a:t>
            </a:r>
            <a:endParaRPr lang="fr-FR"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6038783" y="3146847"/>
                <a:ext cx="492237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𝑎</m:t>
                      </m:r>
                      <m:r>
                        <a:rPr lang="fr-FR" sz="1600" i="1">
                          <a:latin typeface="Cambria Math" panose="02040503050406030204" pitchFamily="18" charset="0"/>
                          <a:cs typeface="Arial" panose="020B0604020202020204" pitchFamily="34" charset="0"/>
                        </a:rPr>
                        <m:t>)</m:t>
                      </m:r>
                      <m:r>
                        <a:rPr lang="fr-FR" sz="1600" b="0" i="1" smtClean="0">
                          <a:latin typeface="Cambria Math" panose="02040503050406030204" pitchFamily="18" charset="0"/>
                          <a:cs typeface="Arial" panose="020B0604020202020204" pitchFamily="34" charset="0"/>
                        </a:rPr>
                        <m:t>𝑟</m:t>
                      </m:r>
                      <m:r>
                        <a:rPr lang="fr-FR" sz="1600" b="0" i="1" smtClean="0">
                          <a:latin typeface="Cambria Math" panose="02040503050406030204" pitchFamily="18" charset="0"/>
                          <a:cs typeface="Arial" panose="020B0604020202020204" pitchFamily="34" charset="0"/>
                        </a:rPr>
                        <m:t>é</m:t>
                      </m:r>
                      <m:r>
                        <a:rPr lang="fr-FR" sz="1600" b="0" i="1" smtClean="0">
                          <a:latin typeface="Cambria Math" panose="02040503050406030204" pitchFamily="18" charset="0"/>
                          <a:cs typeface="Arial" panose="020B0604020202020204" pitchFamily="34" charset="0"/>
                        </a:rPr>
                        <m:t>𝑠𝑜𝑙𝑢𝑡𝑖𝑜𝑛</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𝑠𝑝𝑎𝑡𝑖𝑎𝑙𝑒</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b="0" i="1" smtClean="0">
                              <a:latin typeface="Cambria Math" panose="02040503050406030204" pitchFamily="18" charset="0"/>
                              <a:cs typeface="Arial" panose="020B0604020202020204" pitchFamily="34" charset="0"/>
                            </a:rPr>
                            <m:t>18</m:t>
                          </m:r>
                          <m:r>
                            <a:rPr lang="fr-FR" sz="1600" b="0" i="1" smtClean="0">
                              <a:latin typeface="Cambria Math" panose="02040503050406030204" pitchFamily="18" charset="0"/>
                              <a:cs typeface="Arial" panose="020B0604020202020204" pitchFamily="34" charset="0"/>
                            </a:rPr>
                            <m:t>𝑚</m:t>
                          </m:r>
                        </m:num>
                        <m:den>
                          <m:r>
                            <a:rPr lang="fr-FR" sz="1600" b="0" i="1" smtClean="0">
                              <a:latin typeface="Cambria Math" panose="02040503050406030204" pitchFamily="18" charset="0"/>
                              <a:cs typeface="Arial" panose="020B0604020202020204" pitchFamily="34" charset="0"/>
                            </a:rPr>
                            <m:t>90</m:t>
                          </m:r>
                          <m:r>
                            <a:rPr lang="fr-FR" sz="1600" b="0" i="1" smtClean="0">
                              <a:latin typeface="Cambria Math" panose="02040503050406030204" pitchFamily="18" charset="0"/>
                              <a:cs typeface="Arial" panose="020B0604020202020204" pitchFamily="34" charset="0"/>
                            </a:rPr>
                            <m:t>𝑝𝑖𝑥𝑒𝑙𝑠</m:t>
                          </m:r>
                        </m:den>
                      </m:f>
                      <m:r>
                        <a:rPr lang="fr-FR" sz="1600" b="0" i="1" smtClean="0">
                          <a:latin typeface="Cambria Math" panose="02040503050406030204" pitchFamily="18" charset="0"/>
                          <a:cs typeface="Arial" panose="020B0604020202020204" pitchFamily="34" charset="0"/>
                        </a:rPr>
                        <m:t>=0.2</m:t>
                      </m:r>
                      <m:r>
                        <a:rPr lang="fr-FR" sz="1600" b="0" i="1" smtClean="0">
                          <a:latin typeface="Cambria Math" panose="02040503050406030204" pitchFamily="18" charset="0"/>
                          <a:cs typeface="Arial" panose="020B0604020202020204" pitchFamily="34" charset="0"/>
                        </a:rPr>
                        <m:t>𝑚</m:t>
                      </m:r>
                      <m:r>
                        <a:rPr lang="fr-FR" sz="1600" b="0" i="1" smtClean="0">
                          <a:latin typeface="Cambria Math" panose="02040503050406030204" pitchFamily="18" charset="0"/>
                          <a:cs typeface="Arial" panose="020B0604020202020204" pitchFamily="34" charset="0"/>
                        </a:rPr>
                        <m:t>=200</m:t>
                      </m:r>
                      <m:r>
                        <a:rPr lang="fr-FR" sz="1600" b="0" i="1" smtClean="0">
                          <a:latin typeface="Cambria Math" panose="02040503050406030204" pitchFamily="18" charset="0"/>
                          <a:cs typeface="Arial" panose="020B0604020202020204" pitchFamily="34" charset="0"/>
                        </a:rPr>
                        <m:t>𝑚𝑚</m:t>
                      </m:r>
                    </m:oMath>
                  </m:oMathPara>
                </a14:m>
                <a:endParaRPr lang="fr-FR" sz="1600" dirty="0">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038783" y="3146847"/>
                <a:ext cx="4922373" cy="596445"/>
              </a:xfrm>
              <a:prstGeom prst="rect">
                <a:avLst/>
              </a:prstGeom>
              <a:blipFill>
                <a:blip r:embed="rId20"/>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08286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2" grpId="0"/>
      <p:bldP spid="7"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TD2 : Exercice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5552784"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Rectangle 16"/>
              <p:cNvSpPr/>
              <p:nvPr/>
            </p:nvSpPr>
            <p:spPr>
              <a:xfrm>
                <a:off x="770879" y="440136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01364"/>
                <a:ext cx="2129173" cy="850939"/>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427707" y="4417376"/>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427707" y="4417376"/>
                <a:ext cx="1291058" cy="879664"/>
              </a:xfrm>
              <a:prstGeom prst="rect">
                <a:avLst/>
              </a:prstGeom>
              <a:blipFill>
                <a:blip r:embed="rId9"/>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01016" y="556832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01016" y="5568322"/>
                <a:ext cx="2118337" cy="668516"/>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9" name="ZoneTexte 18"/>
              <p:cNvSpPr txBox="1"/>
              <p:nvPr/>
            </p:nvSpPr>
            <p:spPr>
              <a:xfrm>
                <a:off x="6128937" y="299290"/>
                <a:ext cx="5977338" cy="4180119"/>
              </a:xfrm>
              <a:prstGeom prst="rect">
                <a:avLst/>
              </a:prstGeom>
              <a:noFill/>
            </p:spPr>
            <p:txBody>
              <a:bodyPr wrap="square" rtlCol="0">
                <a:spAutoFit/>
              </a:bodyPr>
              <a:lstStyle/>
              <a:p>
                <a:pPr algn="just"/>
                <a:endParaRPr lang="fr-FR" i="1" dirty="0" smtClean="0">
                  <a:latin typeface="Arial" panose="020B0604020202020204" pitchFamily="34" charset="0"/>
                  <a:cs typeface="Arial" panose="020B0604020202020204" pitchFamily="34" charset="0"/>
                </a:endParaRPr>
              </a:p>
              <a:p>
                <a:pPr algn="just"/>
                <a:r>
                  <a:rPr lang="fr-FR" i="1" dirty="0" smtClean="0">
                    <a:solidFill>
                      <a:schemeClr val="accent1"/>
                    </a:solidFill>
                    <a:latin typeface="Arial" panose="020B0604020202020204" pitchFamily="34" charset="0"/>
                    <a:cs typeface="Arial" panose="020B0604020202020204" pitchFamily="34" charset="0"/>
                  </a:rPr>
                  <a:t>Problème 2 : Boîte avec QR Code</a:t>
                </a:r>
                <a:endParaRPr lang="fr-FR" i="1" dirty="0">
                  <a:solidFill>
                    <a:schemeClr val="accent1"/>
                  </a:solidFill>
                  <a:latin typeface="Arial" panose="020B0604020202020204" pitchFamily="34" charset="0"/>
                  <a:cs typeface="Arial" panose="020B0604020202020204" pitchFamily="34" charset="0"/>
                </a:endParaRPr>
              </a:p>
              <a:p>
                <a:r>
                  <a:rPr lang="fr-FR" sz="1400" dirty="0">
                    <a:latin typeface="Arial" panose="020B0604020202020204" pitchFamily="34" charset="0"/>
                    <a:cs typeface="Arial" panose="020B0604020202020204" pitchFamily="34" charset="0"/>
                  </a:rPr>
                  <a:t>Une boite de dimension 40cm x 30cm est </a:t>
                </a:r>
                <a:r>
                  <a:rPr lang="fr-FR" sz="1400" dirty="0" smtClean="0">
                    <a:latin typeface="Arial" panose="020B0604020202020204" pitchFamily="34" charset="0"/>
                    <a:cs typeface="Arial" panose="020B0604020202020204" pitchFamily="34" charset="0"/>
                  </a:rPr>
                  <a:t>scannée </a:t>
                </a:r>
                <a:r>
                  <a:rPr lang="fr-FR" sz="1400" dirty="0">
                    <a:latin typeface="Arial" panose="020B0604020202020204" pitchFamily="34" charset="0"/>
                    <a:cs typeface="Arial" panose="020B0604020202020204" pitchFamily="34" charset="0"/>
                  </a:rPr>
                  <a:t>sur sa largeur de </a:t>
                </a:r>
                <a:r>
                  <a:rPr lang="fr-FR" sz="1400" dirty="0" smtClean="0">
                    <a:latin typeface="Arial" panose="020B0604020202020204" pitchFamily="34" charset="0"/>
                    <a:cs typeface="Arial" panose="020B0604020202020204" pitchFamily="34" charset="0"/>
                  </a:rPr>
                  <a:t>30cm. Il </a:t>
                </a:r>
                <a:r>
                  <a:rPr lang="fr-FR" sz="1400" dirty="0">
                    <a:latin typeface="Arial" panose="020B0604020202020204" pitchFamily="34" charset="0"/>
                    <a:cs typeface="Arial" panose="020B0604020202020204" pitchFamily="34" charset="0"/>
                  </a:rPr>
                  <a:t>faut au moins 750 pixels pour respecter la précision nécessaire à la lecture du </a:t>
                </a:r>
                <a:r>
                  <a:rPr lang="fr-FR" sz="1400" dirty="0" err="1">
                    <a:latin typeface="Arial" panose="020B0604020202020204" pitchFamily="34" charset="0"/>
                    <a:cs typeface="Arial" panose="020B0604020202020204" pitchFamily="34" charset="0"/>
                  </a:rPr>
                  <a:t>QRCode</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hauteur maximale disponible au dessus du carton est de </a:t>
                </a:r>
                <a:r>
                  <a:rPr lang="fr-FR" sz="1400" dirty="0" smtClean="0">
                    <a:latin typeface="Arial" panose="020B0604020202020204" pitchFamily="34" charset="0"/>
                    <a:cs typeface="Arial" panose="020B0604020202020204" pitchFamily="34" charset="0"/>
                  </a:rPr>
                  <a:t>120cm</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documentation du capteur renseigne que la taille d'un pixel est de </a:t>
                </a:r>
                <a:r>
                  <a:rPr lang="fr-FR" sz="1400" dirty="0" smtClean="0">
                    <a:latin typeface="Arial" panose="020B0604020202020204" pitchFamily="34" charset="0"/>
                    <a:cs typeface="Arial" panose="020B0604020202020204" pitchFamily="34" charset="0"/>
                  </a:rPr>
                  <a:t>3,4µm </a:t>
                </a:r>
                <a:r>
                  <a:rPr lang="fr-FR" sz="1400" dirty="0">
                    <a:latin typeface="Arial" panose="020B0604020202020204" pitchFamily="34" charset="0"/>
                    <a:cs typeface="Arial" panose="020B0604020202020204" pitchFamily="34" charset="0"/>
                  </a:rPr>
                  <a:t>(</a:t>
                </a:r>
                <a:r>
                  <a:rPr lang="fr-FR" sz="1400" dirty="0" smtClean="0">
                    <a:latin typeface="Arial" panose="020B0604020202020204" pitchFamily="34" charset="0"/>
                    <a:cs typeface="Arial" panose="020B0604020202020204" pitchFamily="34" charset="0"/>
                  </a:rPr>
                  <a:t>0.0034mm</a:t>
                </a:r>
                <a:r>
                  <a:rPr lang="fr-FR" sz="1400" dirty="0">
                    <a:latin typeface="Arial" panose="020B0604020202020204" pitchFamily="34" charset="0"/>
                    <a:cs typeface="Arial" panose="020B0604020202020204" pitchFamily="34" charset="0"/>
                  </a:rPr>
                  <a:t>).  </a:t>
                </a:r>
              </a:p>
              <a:p>
                <a:pPr algn="just"/>
                <a:endParaRPr lang="fr-FR" sz="1400" i="1" dirty="0" smtClean="0">
                  <a:latin typeface="Arial" panose="020B0604020202020204" pitchFamily="34" charset="0"/>
                  <a:cs typeface="Arial" panose="020B0604020202020204" pitchFamily="34" charset="0"/>
                </a:endParaRP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la taille de l'image de la boîte projetée sur le capteur.</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smtClean="0">
                    <a:latin typeface="Arial" panose="020B0604020202020204" pitchFamily="34" charset="0"/>
                    <a:cs typeface="Arial" panose="020B0604020202020204" pitchFamily="34" charset="0"/>
                  </a:rPr>
                  <a:t>.</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la focale f’ pour une distance de travail maximale de 120cm.</a:t>
                </a:r>
              </a:p>
              <a:p>
                <a:pPr marL="342900" indent="-342900" algn="just">
                  <a:buAutoNum type="alphaLcParenR"/>
                </a:pPr>
                <a:r>
                  <a:rPr lang="fr-FR" sz="1400" i="1" dirty="0" err="1" smtClean="0">
                    <a:latin typeface="Arial" panose="020B0604020202020204" pitchFamily="34" charset="0"/>
                    <a:cs typeface="Arial" panose="020B0604020202020204" pitchFamily="34" charset="0"/>
                  </a:rPr>
                  <a:t>Choisisser</a:t>
                </a:r>
                <a:r>
                  <a:rPr lang="fr-FR" sz="1400" i="1" dirty="0" smtClean="0">
                    <a:latin typeface="Arial" panose="020B0604020202020204" pitchFamily="34" charset="0"/>
                    <a:cs typeface="Arial" panose="020B0604020202020204" pitchFamily="34" charset="0"/>
                  </a:rPr>
                  <a:t> </a:t>
                </a:r>
                <a:r>
                  <a:rPr lang="fr-FR" sz="1400" i="1" dirty="0" smtClean="0">
                    <a:latin typeface="Arial" panose="020B0604020202020204" pitchFamily="34" charset="0"/>
                    <a:cs typeface="Arial" panose="020B0604020202020204" pitchFamily="34" charset="0"/>
                  </a:rPr>
                  <a:t>la meilleure focale dans la liste suivante : 6, 8</a:t>
                </a:r>
                <a:r>
                  <a:rPr lang="fr-FR" sz="1400" i="1" dirty="0">
                    <a:latin typeface="Arial" panose="020B0604020202020204" pitchFamily="34" charset="0"/>
                    <a:cs typeface="Arial" panose="020B0604020202020204" pitchFamily="34" charset="0"/>
                  </a:rPr>
                  <a:t>, 12, 16, 25, </a:t>
                </a:r>
                <a:r>
                  <a:rPr lang="fr-FR" sz="1400" i="1" dirty="0" smtClean="0">
                    <a:latin typeface="Arial" panose="020B0604020202020204" pitchFamily="34" charset="0"/>
                    <a:cs typeface="Arial" panose="020B0604020202020204" pitchFamily="34" charset="0"/>
                  </a:rPr>
                  <a:t>35</a:t>
                </a:r>
                <a:r>
                  <a:rPr lang="fr-FR" sz="1400" i="1" dirty="0">
                    <a:latin typeface="Arial" panose="020B0604020202020204" pitchFamily="34" charset="0"/>
                    <a:cs typeface="Arial" panose="020B0604020202020204" pitchFamily="34" charset="0"/>
                  </a:rPr>
                  <a:t> </a:t>
                </a:r>
                <a:r>
                  <a:rPr lang="fr-FR" sz="1400" i="1" dirty="0" smtClean="0">
                    <a:latin typeface="Arial" panose="020B0604020202020204" pitchFamily="34" charset="0"/>
                    <a:cs typeface="Arial" panose="020B0604020202020204" pitchFamily="34" charset="0"/>
                  </a:rPr>
                  <a:t>(focales classiquement proposées chez les constructeurs). Calculer la position de la caméra avec la focale retenue.</a:t>
                </a:r>
              </a:p>
              <a:p>
                <a:pPr algn="just"/>
                <a:endParaRPr lang="fr-FR" sz="1400" i="1" dirty="0" smtClean="0">
                  <a:solidFill>
                    <a:schemeClr val="accent1"/>
                  </a:solidFill>
                  <a:latin typeface="Arial" panose="020B0604020202020204" pitchFamily="34" charset="0"/>
                  <a:cs typeface="Arial" panose="020B0604020202020204" pitchFamily="34" charset="0"/>
                </a:endParaRPr>
              </a:p>
              <a:p>
                <a:pPr algn="just"/>
                <a:endParaRPr lang="fr-FR" sz="1400" i="1" dirty="0" smtClean="0">
                  <a:latin typeface="Arial" panose="020B0604020202020204" pitchFamily="34" charset="0"/>
                  <a:cs typeface="Arial" panose="020B0604020202020204" pitchFamily="34" charset="0"/>
                </a:endParaRPr>
              </a:p>
              <a:p>
                <a:pPr algn="just"/>
                <a:r>
                  <a:rPr lang="fr-FR" i="1" dirty="0" smtClean="0">
                    <a:latin typeface="Arial" panose="020B0604020202020204" pitchFamily="34" charset="0"/>
                    <a:cs typeface="Arial" panose="020B0604020202020204" pitchFamily="34" charset="0"/>
                  </a:rPr>
                  <a:t> </a:t>
                </a:r>
                <a:endParaRPr lang="fr-FR" i="1" dirty="0">
                  <a:latin typeface="Arial" panose="020B0604020202020204" pitchFamily="34" charset="0"/>
                  <a:cs typeface="Arial" panose="020B0604020202020204" pitchFamily="34" charset="0"/>
                </a:endParaRPr>
              </a:p>
            </p:txBody>
          </p:sp>
        </mc:Choice>
        <mc:Fallback>
          <p:sp>
            <p:nvSpPr>
              <p:cNvPr id="19" name="ZoneTexte 18"/>
              <p:cNvSpPr txBox="1">
                <a:spLocks noRot="1" noChangeAspect="1" noMove="1" noResize="1" noEditPoints="1" noAdjustHandles="1" noChangeArrowheads="1" noChangeShapeType="1" noTextEdit="1"/>
              </p:cNvSpPr>
              <p:nvPr/>
            </p:nvSpPr>
            <p:spPr>
              <a:xfrm>
                <a:off x="6128937" y="299290"/>
                <a:ext cx="5977338" cy="4180119"/>
              </a:xfrm>
              <a:prstGeom prst="rect">
                <a:avLst/>
              </a:prstGeom>
              <a:blipFill>
                <a:blip r:embed="rId11"/>
                <a:stretch>
                  <a:fillRect l="-815" r="-714"/>
                </a:stretch>
              </a:blipFill>
            </p:spPr>
            <p:txBody>
              <a:bodyPr/>
              <a:lstStyle/>
              <a:p>
                <a:r>
                  <a:rPr lang="fr-FR">
                    <a:noFill/>
                  </a:rPr>
                  <a:t> </a:t>
                </a:r>
              </a:p>
            </p:txBody>
          </p:sp>
        </mc:Fallback>
      </mc:AlternateContent>
      <p:grpSp>
        <p:nvGrpSpPr>
          <p:cNvPr id="7" name="Groupe 6"/>
          <p:cNvGrpSpPr/>
          <p:nvPr/>
        </p:nvGrpSpPr>
        <p:grpSpPr>
          <a:xfrm>
            <a:off x="152814" y="2142585"/>
            <a:ext cx="719185" cy="1526598"/>
            <a:chOff x="155177" y="2156812"/>
            <a:chExt cx="719185" cy="1526598"/>
          </a:xfrm>
        </p:grpSpPr>
        <p:pic>
          <p:nvPicPr>
            <p:cNvPr id="4" name="Image 3"/>
            <p:cNvPicPr>
              <a:picLocks noChangeAspect="1"/>
            </p:cNvPicPr>
            <p:nvPr/>
          </p:nvPicPr>
          <p:blipFill rotWithShape="1">
            <a:blip r:embed="rId12"/>
            <a:srcRect t="6387" b="5619"/>
            <a:stretch/>
          </p:blipFill>
          <p:spPr>
            <a:xfrm>
              <a:off x="155177" y="2156812"/>
              <a:ext cx="719185" cy="1526598"/>
            </a:xfrm>
            <a:prstGeom prst="rect">
              <a:avLst/>
            </a:prstGeom>
          </p:spPr>
        </p:pic>
        <p:pic>
          <p:nvPicPr>
            <p:cNvPr id="2052" name="Picture 4" descr="https://t3.gstatic.com/licensed-image?q=tbn:ANd9GcSh-wrQu254qFaRcoYktJ5QmUhmuUedlbeMaQeaozAVD4lh4ICsGdBNubZ8UlMvWjK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839" y="2470918"/>
              <a:ext cx="350486" cy="3504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e 30"/>
          <p:cNvGrpSpPr/>
          <p:nvPr/>
        </p:nvGrpSpPr>
        <p:grpSpPr>
          <a:xfrm flipH="1" flipV="1">
            <a:off x="4073236" y="2456689"/>
            <a:ext cx="497834" cy="986341"/>
            <a:chOff x="200783" y="2169056"/>
            <a:chExt cx="719185" cy="1526598"/>
          </a:xfrm>
        </p:grpSpPr>
        <p:pic>
          <p:nvPicPr>
            <p:cNvPr id="32" name="Image 31"/>
            <p:cNvPicPr>
              <a:picLocks noChangeAspect="1"/>
            </p:cNvPicPr>
            <p:nvPr/>
          </p:nvPicPr>
          <p:blipFill rotWithShape="1">
            <a:blip r:embed="rId12"/>
            <a:srcRect t="6387" b="5619"/>
            <a:stretch/>
          </p:blipFill>
          <p:spPr>
            <a:xfrm>
              <a:off x="200783" y="2169056"/>
              <a:ext cx="719185" cy="1526598"/>
            </a:xfrm>
            <a:prstGeom prst="rect">
              <a:avLst/>
            </a:prstGeom>
          </p:spPr>
        </p:pic>
        <p:pic>
          <p:nvPicPr>
            <p:cNvPr id="33" name="Picture 4" descr="https://t3.gstatic.com/licensed-image?q=tbn:ANd9GcSh-wrQu254qFaRcoYktJ5QmUhmuUedlbeMaQeaozAVD4lh4ICsGdBNubZ8UlMvWjK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839" y="2470918"/>
              <a:ext cx="350486" cy="35048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 name="Rectangle 8"/>
              <p:cNvSpPr/>
              <p:nvPr/>
            </p:nvSpPr>
            <p:spPr>
              <a:xfrm>
                <a:off x="1430702" y="3046728"/>
                <a:ext cx="4683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A</m:t>
                      </m:r>
                    </m:oMath>
                  </m:oMathPara>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1430702" y="3046728"/>
                <a:ext cx="468397" cy="369332"/>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128937" y="4246278"/>
                <a:ext cx="38129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cs typeface="Arial" panose="020B0604020202020204" pitchFamily="34" charset="0"/>
                        </a:rPr>
                        <m:t>𝑎</m:t>
                      </m:r>
                      <m:r>
                        <a:rPr lang="fr-FR"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fr-FR" i="1" smtClean="0">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r>
                        <a:rPr lang="fr-FR" b="0" i="1" smtClean="0">
                          <a:latin typeface="Cambria Math" panose="02040503050406030204" pitchFamily="18" charset="0"/>
                          <a:ea typeface="Cambria Math" panose="02040503050406030204" pitchFamily="18" charset="0"/>
                          <a:cs typeface="Arial" panose="020B0604020202020204" pitchFamily="34" charset="0"/>
                        </a:rPr>
                        <m:t>=750∗0.0034=2.55 </m:t>
                      </m:r>
                      <m:r>
                        <a:rPr lang="fr-FR" b="0" i="1" smtClean="0">
                          <a:latin typeface="Cambria Math" panose="02040503050406030204" pitchFamily="18" charset="0"/>
                          <a:ea typeface="Cambria Math" panose="02040503050406030204" pitchFamily="18" charset="0"/>
                          <a:cs typeface="Arial" panose="020B0604020202020204" pitchFamily="34" charset="0"/>
                        </a:rPr>
                        <m:t>𝑚𝑚</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28937" y="4246278"/>
                <a:ext cx="3812903" cy="369332"/>
              </a:xfrm>
              <a:prstGeom prst="rect">
                <a:avLst/>
              </a:prstGeom>
              <a:blipFill>
                <a:blip r:embed="rId15"/>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207731" y="4615610"/>
                <a:ext cx="2848152" cy="522515"/>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𝑏</m:t>
                    </m:r>
                    <m:r>
                      <a:rPr lang="fr-FR" b="0" i="1" smtClean="0">
                        <a:latin typeface="Cambria Math" panose="02040503050406030204" pitchFamily="18" charset="0"/>
                        <a:ea typeface="Cambria Math" panose="02040503050406030204" pitchFamily="18" charset="0"/>
                      </a:rPr>
                      <m:t>) </m:t>
                    </m:r>
                    <m:r>
                      <a:rPr lang="fr-FR" i="1" smtClean="0">
                        <a:latin typeface="Cambria Math" panose="02040503050406030204" pitchFamily="18" charset="0"/>
                        <a:ea typeface="Cambria Math" panose="02040503050406030204" pitchFamily="18" charset="0"/>
                      </a:rPr>
                      <m:t>𝛾</m:t>
                    </m:r>
                    <m:r>
                      <a:rPr lang="fr-FR" i="1">
                        <a:latin typeface="Cambria Math" panose="02040503050406030204" pitchFamily="18" charset="0"/>
                        <a:ea typeface="Cambria Math" panose="02040503050406030204" pitchFamily="18" charset="0"/>
                        <a:cs typeface="Arial" panose="020B0604020202020204" pitchFamily="34" charset="0"/>
                      </a:rPr>
                      <m:t>=</m:t>
                    </m:r>
                    <m:f>
                      <m:fPr>
                        <m:ctrlPr>
                          <a:rPr lang="fr-FR" i="1">
                            <a:latin typeface="Cambria Math" panose="02040503050406030204" pitchFamily="18" charset="0"/>
                            <a:ea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num>
                      <m:den>
                        <m:r>
                          <a:rPr lang="fr-FR" i="1">
                            <a:latin typeface="Cambria Math" panose="02040503050406030204" pitchFamily="18" charset="0"/>
                            <a:ea typeface="Cambria Math" panose="02040503050406030204" pitchFamily="18" charset="0"/>
                            <a:cs typeface="Arial" panose="020B0604020202020204" pitchFamily="34" charset="0"/>
                          </a:rPr>
                          <m:t>𝐴𝐵</m:t>
                        </m:r>
                      </m:den>
                    </m:f>
                  </m:oMath>
                </a14:m>
                <a:r>
                  <a:rPr lang="fr-FR" dirty="0" smtClean="0">
                    <a:latin typeface="Cambria Math" panose="02040503050406030204" pitchFamily="18" charset="0"/>
                    <a:ea typeface="Cambria Math" panose="02040503050406030204" pitchFamily="18" charset="0"/>
                  </a:rPr>
                  <a:t> = </a:t>
                </a:r>
                <a14:m>
                  <m:oMath xmlns:m="http://schemas.openxmlformats.org/officeDocument/2006/math">
                    <m:f>
                      <m:fPr>
                        <m:ctrlPr>
                          <a:rPr lang="fr-FR" b="0" i="1" smtClean="0">
                            <a:latin typeface="Cambria Math" panose="02040503050406030204" pitchFamily="18" charset="0"/>
                            <a:ea typeface="Cambria Math" panose="02040503050406030204" pitchFamily="18" charset="0"/>
                            <a:cs typeface="Arial" panose="020B0604020202020204" pitchFamily="34" charset="0"/>
                          </a:rPr>
                        </m:ctrlPr>
                      </m:fPr>
                      <m:num>
                        <m:r>
                          <a:rPr lang="fr-FR" i="1">
                            <a:latin typeface="Cambria Math" panose="02040503050406030204" pitchFamily="18" charset="0"/>
                            <a:ea typeface="Cambria Math" panose="02040503050406030204" pitchFamily="18" charset="0"/>
                            <a:cs typeface="Arial" panose="020B0604020202020204" pitchFamily="34" charset="0"/>
                          </a:rPr>
                          <m:t>2.55</m:t>
                        </m:r>
                      </m:num>
                      <m:den>
                        <m:r>
                          <a:rPr lang="fr-FR" b="0" i="1" smtClean="0">
                            <a:latin typeface="Cambria Math" panose="02040503050406030204" pitchFamily="18" charset="0"/>
                            <a:ea typeface="Cambria Math" panose="02040503050406030204" pitchFamily="18" charset="0"/>
                            <a:cs typeface="Arial" panose="020B0604020202020204" pitchFamily="34" charset="0"/>
                          </a:rPr>
                          <m:t>300</m:t>
                        </m:r>
                      </m:den>
                    </m:f>
                    <m:r>
                      <a:rPr lang="fr-FR" i="1">
                        <a:latin typeface="Cambria Math" panose="02040503050406030204" pitchFamily="18" charset="0"/>
                        <a:ea typeface="Cambria Math" panose="02040503050406030204" pitchFamily="18" charset="0"/>
                        <a:cs typeface="Arial" panose="020B0604020202020204" pitchFamily="34" charset="0"/>
                      </a:rPr>
                      <m:t>=0.00</m:t>
                    </m:r>
                    <m:r>
                      <a:rPr lang="fr-FR" b="0" i="1" smtClean="0">
                        <a:latin typeface="Cambria Math" panose="02040503050406030204" pitchFamily="18" charset="0"/>
                        <a:ea typeface="Cambria Math" panose="02040503050406030204" pitchFamily="18" charset="0"/>
                        <a:cs typeface="Arial" panose="020B0604020202020204" pitchFamily="34" charset="0"/>
                      </a:rPr>
                      <m:t>8</m:t>
                    </m:r>
                    <m:r>
                      <a:rPr lang="fr-FR" i="1">
                        <a:latin typeface="Cambria Math" panose="02040503050406030204" pitchFamily="18" charset="0"/>
                        <a:ea typeface="Cambria Math" panose="02040503050406030204" pitchFamily="18" charset="0"/>
                        <a:cs typeface="Arial" panose="020B0604020202020204" pitchFamily="34" charset="0"/>
                      </a:rPr>
                      <m:t>5</m:t>
                    </m:r>
                  </m:oMath>
                </a14:m>
                <a:endParaRPr lang="fr-FR" dirty="0">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07731" y="4615610"/>
                <a:ext cx="2848152" cy="522515"/>
              </a:xfrm>
              <a:prstGeom prst="rect">
                <a:avLst/>
              </a:prstGeom>
              <a:blipFill>
                <a:blip r:embed="rId16"/>
                <a:stretch>
                  <a:fillRect b="-46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6188296" y="5073174"/>
                <a:ext cx="3369449" cy="626646"/>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m:t>
                    </m:r>
                    <m:r>
                      <a:rPr lang="fr-FR" b="0" i="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OA</m:t>
                        </m:r>
                      </m:num>
                      <m:den>
                        <m:f>
                          <m:fPr>
                            <m:ctrlPr>
                              <a:rPr lang="fr-FR" i="1">
                                <a:latin typeface="Cambria Math" panose="02040503050406030204" pitchFamily="18" charset="0"/>
                                <a:ea typeface="Cambria Math" panose="02040503050406030204" pitchFamily="18" charset="0"/>
                              </a:rPr>
                            </m:ctrlPr>
                          </m:fPr>
                          <m:num>
                            <m:r>
                              <a:rPr lang="fr-FR" b="0" i="0" smtClean="0">
                                <a:latin typeface="Cambria Math" panose="02040503050406030204" pitchFamily="18" charset="0"/>
                                <a:ea typeface="Cambria Math" panose="02040503050406030204" pitchFamily="18" charset="0"/>
                              </a:rPr>
                              <m:t>1</m:t>
                            </m:r>
                          </m:num>
                          <m:den>
                            <m:r>
                              <m:rPr>
                                <m:sty m:val="p"/>
                              </m:rPr>
                              <a:rPr lang="fr-FR" b="0" i="0">
                                <a:latin typeface="Cambria Math" panose="02040503050406030204" pitchFamily="18" charset="0"/>
                                <a:ea typeface="Cambria Math" panose="02040503050406030204" pitchFamily="18" charset="0"/>
                              </a:rPr>
                              <m:t>γ</m:t>
                            </m:r>
                          </m:den>
                        </m:f>
                        <m:r>
                          <a:rPr lang="fr-FR" b="0"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m:t>
                        </m:r>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1200</m:t>
                        </m:r>
                      </m:num>
                      <m:den>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cs typeface="Arial" panose="020B0604020202020204" pitchFamily="34" charset="0"/>
                              </a:rPr>
                              <m:t>0.0085</m:t>
                            </m:r>
                          </m:den>
                        </m:f>
                        <m:r>
                          <a:rPr lang="fr-FR" b="0" i="1" smtClean="0">
                            <a:latin typeface="Cambria Math" panose="02040503050406030204" pitchFamily="18" charset="0"/>
                            <a:ea typeface="Cambria Math" panose="02040503050406030204" pitchFamily="18" charset="0"/>
                          </a:rPr>
                          <m:t>+1</m:t>
                        </m:r>
                      </m:den>
                    </m:f>
                  </m:oMath>
                </a14:m>
                <a:r>
                  <a:rPr lang="fr-FR" dirty="0" smtClean="0">
                    <a:latin typeface="Cambria Math" panose="02040503050406030204" pitchFamily="18" charset="0"/>
                    <a:ea typeface="Cambria Math" panose="02040503050406030204" pitchFamily="18" charset="0"/>
                  </a:rPr>
                  <a:t> = 10.11mm</a:t>
                </a:r>
                <a:endParaRPr lang="fr-FR" dirty="0">
                  <a:latin typeface="Cambria Math" panose="02040503050406030204" pitchFamily="18" charset="0"/>
                  <a:ea typeface="Cambria Math" panose="02040503050406030204" pitchFamily="18" charset="0"/>
                </a:endParaRPr>
              </a:p>
            </p:txBody>
          </p:sp>
        </mc:Choice>
        <mc:Fallback xmlns="">
          <p:sp>
            <p:nvSpPr>
              <p:cNvPr id="35" name="Rectangle 34"/>
              <p:cNvSpPr>
                <a:spLocks noRot="1" noChangeAspect="1" noMove="1" noResize="1" noEditPoints="1" noAdjustHandles="1" noChangeArrowheads="1" noChangeShapeType="1" noTextEdit="1"/>
              </p:cNvSpPr>
              <p:nvPr/>
            </p:nvSpPr>
            <p:spPr>
              <a:xfrm>
                <a:off x="6188296" y="5073174"/>
                <a:ext cx="3369449" cy="626646"/>
              </a:xfrm>
              <a:prstGeom prst="rect">
                <a:avLst/>
              </a:prstGeom>
              <a:blipFill>
                <a:blip r:embed="rId17"/>
                <a:stretch>
                  <a:fillRect r="-1085" b="-971"/>
                </a:stretch>
              </a:blipFill>
            </p:spPr>
            <p:txBody>
              <a:bodyPr/>
              <a:lstStyle/>
              <a:p>
                <a:r>
                  <a:rPr lang="fr-FR">
                    <a:noFill/>
                  </a:rPr>
                  <a:t> </a:t>
                </a:r>
              </a:p>
            </p:txBody>
          </p:sp>
        </mc:Fallback>
      </mc:AlternateContent>
      <p:sp>
        <p:nvSpPr>
          <p:cNvPr id="14" name="Rectangle 13"/>
          <p:cNvSpPr/>
          <p:nvPr/>
        </p:nvSpPr>
        <p:spPr>
          <a:xfrm>
            <a:off x="6128937" y="3682727"/>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p>
        </p:txBody>
      </p:sp>
      <mc:AlternateContent xmlns:mc="http://schemas.openxmlformats.org/markup-compatibility/2006">
        <mc:Choice xmlns:a14="http://schemas.microsoft.com/office/drawing/2010/main" Requires="a14">
          <p:sp>
            <p:nvSpPr>
              <p:cNvPr id="36" name="Rectangle 35"/>
              <p:cNvSpPr/>
              <p:nvPr/>
            </p:nvSpPr>
            <p:spPr>
              <a:xfrm>
                <a:off x="6128937" y="5663667"/>
                <a:ext cx="533857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 </m:t>
                      </m:r>
                      <m:r>
                        <m:rPr>
                          <m:sty m:val="p"/>
                        </m:rPr>
                        <a:rPr lang="fr-FR">
                          <a:latin typeface="Cambria Math" panose="02040503050406030204" pitchFamily="18" charset="0"/>
                          <a:ea typeface="Cambria Math" panose="02040503050406030204" pitchFamily="18" charset="0"/>
                        </a:rPr>
                        <m:t>OA</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a:latin typeface="Cambria Math" panose="02040503050406030204" pitchFamily="18" charset="0"/>
                                  <a:ea typeface="Cambria Math" panose="02040503050406030204" pitchFamily="18" charset="0"/>
                                </a:rPr>
                                <m:t>1</m:t>
                              </m:r>
                            </m:num>
                            <m:den>
                              <m:r>
                                <m:rPr>
                                  <m:sty m:val="p"/>
                                </m:rPr>
                                <a:rPr lang="fr-FR">
                                  <a:latin typeface="Cambria Math" panose="02040503050406030204" pitchFamily="18" charset="0"/>
                                  <a:ea typeface="Cambria Math" panose="02040503050406030204" pitchFamily="18" charset="0"/>
                                </a:rPr>
                                <m:t>γ</m:t>
                              </m:r>
                            </m:den>
                          </m:f>
                          <m:r>
                            <a:rPr lang="fr-FR">
                              <a:latin typeface="Cambria Math" panose="02040503050406030204" pitchFamily="18" charset="0"/>
                              <a:ea typeface="Cambria Math" panose="02040503050406030204" pitchFamily="18" charset="0"/>
                            </a:rPr>
                            <m:t>+1</m:t>
                          </m:r>
                        </m:e>
                      </m:d>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0.0085</m:t>
                              </m:r>
                            </m:den>
                          </m:f>
                          <m:r>
                            <a:rPr lang="fr-FR" b="0" i="1" smtClean="0">
                              <a:latin typeface="Cambria Math" panose="02040503050406030204" pitchFamily="18" charset="0"/>
                              <a:ea typeface="Cambria Math" panose="02040503050406030204" pitchFamily="18" charset="0"/>
                            </a:rPr>
                            <m:t>+1</m:t>
                          </m:r>
                        </m:e>
                      </m:d>
                      <m:r>
                        <a:rPr lang="fr-FR" b="0" i="1" smtClean="0">
                          <a:latin typeface="Cambria Math" panose="02040503050406030204" pitchFamily="18" charset="0"/>
                          <a:ea typeface="Cambria Math" panose="02040503050406030204" pitchFamily="18" charset="0"/>
                        </a:rPr>
                        <m:t>∗8</m:t>
                      </m:r>
                      <m:r>
                        <a:rPr lang="fr-FR" b="0" i="0" smtClean="0">
                          <a:latin typeface="Cambria Math" panose="02040503050406030204" pitchFamily="18" charset="0"/>
                          <a:ea typeface="Cambria Math" panose="02040503050406030204" pitchFamily="18" charset="0"/>
                        </a:rPr>
                        <m:t>=949</m:t>
                      </m:r>
                      <m:r>
                        <m:rPr>
                          <m:sty m:val="p"/>
                        </m:rPr>
                        <a:rPr lang="fr-FR" b="0" i="0" smtClean="0">
                          <a:latin typeface="Cambria Math" panose="02040503050406030204" pitchFamily="18" charset="0"/>
                          <a:ea typeface="Cambria Math" panose="02040503050406030204" pitchFamily="18" charset="0"/>
                        </a:rPr>
                        <m:t>mm</m:t>
                      </m:r>
                    </m:oMath>
                  </m:oMathPara>
                </a14:m>
                <a:endParaRPr lang="fr-FR" dirty="0">
                  <a:latin typeface="Cambria Math" panose="02040503050406030204" pitchFamily="18" charset="0"/>
                  <a:ea typeface="Cambria Math" panose="02040503050406030204" pitchFamily="18" charset="0"/>
                </a:endParaRPr>
              </a:p>
            </p:txBody>
          </p:sp>
        </mc:Choice>
        <mc:Fallback>
          <p:sp>
            <p:nvSpPr>
              <p:cNvPr id="36" name="Rectangle 35"/>
              <p:cNvSpPr>
                <a:spLocks noRot="1" noChangeAspect="1" noMove="1" noResize="1" noEditPoints="1" noAdjustHandles="1" noChangeArrowheads="1" noChangeShapeType="1" noTextEdit="1"/>
              </p:cNvSpPr>
              <p:nvPr/>
            </p:nvSpPr>
            <p:spPr>
              <a:xfrm>
                <a:off x="6128937" y="5663667"/>
                <a:ext cx="5338577" cy="714683"/>
              </a:xfrm>
              <a:prstGeom prst="rect">
                <a:avLst/>
              </a:prstGeom>
              <a:blipFill>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086431" y="569982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3086431" y="5699820"/>
                <a:ext cx="2116925" cy="714683"/>
              </a:xfrm>
              <a:prstGeom prst="rect">
                <a:avLst/>
              </a:prstGeom>
              <a:blipFill>
                <a:blip r:embed="rId19"/>
                <a:stretch>
                  <a:fillRect/>
                </a:stretch>
              </a:blipFill>
            </p:spPr>
            <p:txBody>
              <a:bodyPr/>
              <a:lstStyle/>
              <a:p>
                <a:r>
                  <a:rPr lang="fr-FR">
                    <a:noFill/>
                  </a:rPr>
                  <a:t> </a:t>
                </a:r>
              </a:p>
            </p:txBody>
          </p:sp>
        </mc:Fallback>
      </mc:AlternateContent>
      <p:sp>
        <p:nvSpPr>
          <p:cNvPr id="38" name="Flèche vers le bas 37"/>
          <p:cNvSpPr/>
          <p:nvPr/>
        </p:nvSpPr>
        <p:spPr>
          <a:xfrm>
            <a:off x="4031524" y="5380380"/>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2759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5" grpId="0"/>
      <p:bldP spid="14"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TD2 : Exercice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https://p1.storage.canalblog.com/12/37/1454409/112597533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68" y="994766"/>
            <a:ext cx="7585040" cy="42665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910426" y="515151"/>
            <a:ext cx="3784394" cy="923330"/>
          </a:xfrm>
          <a:prstGeom prst="rect">
            <a:avLst/>
          </a:prstGeom>
        </p:spPr>
        <p:txBody>
          <a:bodyPr wrap="square">
            <a:spAutoFit/>
          </a:bodyPr>
          <a:lstStyle/>
          <a:p>
            <a:pPr algn="just"/>
            <a:r>
              <a:rPr lang="fr-FR" i="1" dirty="0" smtClean="0">
                <a:solidFill>
                  <a:schemeClr val="accent1"/>
                </a:solidFill>
                <a:latin typeface="Arial" panose="020B0604020202020204" pitchFamily="34" charset="0"/>
                <a:cs typeface="Arial" panose="020B0604020202020204" pitchFamily="34" charset="0"/>
              </a:rPr>
              <a:t>Peut-on calculer la hauteur de l’éolienne avec </a:t>
            </a:r>
            <a:r>
              <a:rPr lang="fr-FR" i="1" dirty="0" smtClean="0">
                <a:solidFill>
                  <a:schemeClr val="accent1"/>
                </a:solidFill>
                <a:latin typeface="Arial" panose="020B0604020202020204" pitchFamily="34" charset="0"/>
                <a:cs typeface="Arial" panose="020B0604020202020204" pitchFamily="34" charset="0"/>
              </a:rPr>
              <a:t>deux de ces </a:t>
            </a:r>
            <a:r>
              <a:rPr lang="fr-FR" i="1" dirty="0" smtClean="0">
                <a:solidFill>
                  <a:schemeClr val="accent1"/>
                </a:solidFill>
                <a:latin typeface="Arial" panose="020B0604020202020204" pitchFamily="34" charset="0"/>
                <a:cs typeface="Arial" panose="020B0604020202020204" pitchFamily="34" charset="0"/>
              </a:rPr>
              <a:t>images ?</a:t>
            </a:r>
            <a:endParaRPr lang="fr-FR" i="1" dirty="0">
              <a:solidFill>
                <a:schemeClr val="accent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2" name="Rectangle 31"/>
              <p:cNvSpPr/>
              <p:nvPr/>
            </p:nvSpPr>
            <p:spPr>
              <a:xfrm>
                <a:off x="7722734" y="1618584"/>
                <a:ext cx="203369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i="1">
                                      <a:latin typeface="Cambria Math" panose="02040503050406030204" pitchFamily="18" charset="0"/>
                                    </a:rPr>
                                    <m:t>1</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1</m:t>
                          </m:r>
                        </m:sub>
                      </m:sSub>
                      <m:r>
                        <a:rPr lang="fr-FR" sz="1600" b="0" i="1" smtClean="0">
                          <a:latin typeface="Cambria Math" panose="02040503050406030204" pitchFamily="18" charset="0"/>
                        </a:rPr>
                        <m:t> </m:t>
                      </m:r>
                    </m:oMath>
                  </m:oMathPara>
                </a14:m>
                <a:endParaRPr lang="fr-FR" sz="1600" dirty="0"/>
              </a:p>
            </p:txBody>
          </p:sp>
        </mc:Choice>
        <mc:Fallback>
          <p:sp>
            <p:nvSpPr>
              <p:cNvPr id="32" name="Rectangle 31"/>
              <p:cNvSpPr>
                <a:spLocks noRot="1" noChangeAspect="1" noMove="1" noResize="1" noEditPoints="1" noAdjustHandles="1" noChangeArrowheads="1" noChangeShapeType="1" noTextEdit="1"/>
              </p:cNvSpPr>
              <p:nvPr/>
            </p:nvSpPr>
            <p:spPr>
              <a:xfrm>
                <a:off x="7722734" y="1618584"/>
                <a:ext cx="2033698" cy="64556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9903509" y="1618584"/>
                <a:ext cx="204318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b="0" i="1" smtClean="0">
                                      <a:latin typeface="Cambria Math" panose="02040503050406030204" pitchFamily="18" charset="0"/>
                                    </a:rPr>
                                    <m:t>2</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2</m:t>
                          </m:r>
                        </m:sub>
                      </m:sSub>
                      <m:r>
                        <a:rPr lang="fr-FR" sz="1600" b="0" i="1" smtClean="0">
                          <a:latin typeface="Cambria Math" panose="02040503050406030204" pitchFamily="18" charset="0"/>
                        </a:rPr>
                        <m:t> </m:t>
                      </m:r>
                    </m:oMath>
                  </m:oMathPara>
                </a14:m>
                <a:endParaRPr lang="fr-FR" sz="1600" dirty="0"/>
              </a:p>
            </p:txBody>
          </p:sp>
        </mc:Choice>
        <mc:Fallback>
          <p:sp>
            <p:nvSpPr>
              <p:cNvPr id="34" name="Rectangle 33"/>
              <p:cNvSpPr>
                <a:spLocks noRot="1" noChangeAspect="1" noMove="1" noResize="1" noEditPoints="1" noAdjustHandles="1" noChangeArrowheads="1" noChangeShapeType="1" noTextEdit="1"/>
              </p:cNvSpPr>
              <p:nvPr/>
            </p:nvSpPr>
            <p:spPr>
              <a:xfrm>
                <a:off x="9903509" y="1618584"/>
                <a:ext cx="2043188" cy="64556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231335" y="2444248"/>
                <a:ext cx="1525097" cy="522515"/>
              </a:xfrm>
              <a:prstGeom prst="rect">
                <a:avLst/>
              </a:prstGeom>
            </p:spPr>
            <p:txBody>
              <a:bodyPr wrap="none">
                <a:spAutoFit/>
              </a:bodyPr>
              <a:lstStyle/>
              <a:p>
                <a14:m>
                  <m:oMath xmlns:m="http://schemas.openxmlformats.org/officeDocument/2006/math">
                    <m:r>
                      <a:rPr lang="fr-FR" i="1" smtClean="0">
                        <a:latin typeface="Cambria Math" panose="02040503050406030204" pitchFamily="18" charset="0"/>
                        <a:cs typeface="Arial" panose="020B0604020202020204" pitchFamily="34" charset="0"/>
                      </a:rPr>
                      <m:t>𝛾</m:t>
                    </m:r>
                    <m:r>
                      <a:rPr lang="fr-FR" i="1">
                        <a:latin typeface="Cambria Math" panose="02040503050406030204" pitchFamily="18" charset="0"/>
                        <a:cs typeface="Arial" panose="020B0604020202020204" pitchFamily="34" charset="0"/>
                      </a:rPr>
                      <m:t>=</m:t>
                    </m:r>
                    <m:f>
                      <m:fPr>
                        <m:ctrlPr>
                          <a:rPr lang="fr-FR" i="1">
                            <a:latin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𝐴</m:t>
                            </m:r>
                          </m:e>
                          <m:sup>
                            <m:r>
                              <a:rPr lang="fr-FR" i="1">
                                <a:latin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𝐵</m:t>
                            </m:r>
                          </m:e>
                          <m:sup>
                            <m:r>
                              <a:rPr lang="fr-FR" i="1">
                                <a:latin typeface="Cambria Math" panose="02040503050406030204" pitchFamily="18" charset="0"/>
                                <a:cs typeface="Arial" panose="020B0604020202020204" pitchFamily="34" charset="0"/>
                              </a:rPr>
                              <m:t>′</m:t>
                            </m:r>
                          </m:sup>
                        </m:sSup>
                      </m:num>
                      <m:den>
                        <m:r>
                          <a:rPr lang="fr-FR" i="1">
                            <a:latin typeface="Cambria Math" panose="02040503050406030204" pitchFamily="18" charset="0"/>
                            <a:cs typeface="Arial" panose="020B0604020202020204" pitchFamily="34" charset="0"/>
                          </a:rPr>
                          <m:t>𝐴𝐵</m:t>
                        </m:r>
                      </m:den>
                    </m:f>
                  </m:oMath>
                </a14:m>
                <a:r>
                  <a:rPr lang="fr-FR" dirty="0" smtClean="0"/>
                  <a:t> = </a:t>
                </a:r>
                <a14:m>
                  <m:oMath xmlns:m="http://schemas.openxmlformats.org/officeDocument/2006/math">
                    <m:f>
                      <m:fPr>
                        <m:ctrlPr>
                          <a:rPr lang="fr-FR" i="1">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h</m:t>
                        </m:r>
                      </m:num>
                      <m:den>
                        <m:r>
                          <a:rPr lang="fr-FR" b="0" i="1" smtClean="0">
                            <a:latin typeface="Cambria Math" panose="02040503050406030204" pitchFamily="18" charset="0"/>
                            <a:cs typeface="Arial" panose="020B0604020202020204" pitchFamily="34" charset="0"/>
                          </a:rPr>
                          <m:t>𝐻</m:t>
                        </m:r>
                      </m:den>
                    </m:f>
                  </m:oMath>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8231335" y="2444248"/>
                <a:ext cx="1525097" cy="522515"/>
              </a:xfrm>
              <a:prstGeom prst="rect">
                <a:avLst/>
              </a:prstGeom>
              <a:blipFill>
                <a:blip r:embed="rId6"/>
                <a:stretch>
                  <a:fillRect b="-58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0074866" y="2402000"/>
                <a:ext cx="928779"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1</m:t>
                          </m:r>
                        </m:num>
                        <m:den>
                          <m:r>
                            <a:rPr lang="fr-FR" i="1">
                              <a:latin typeface="Cambria Math" panose="02040503050406030204" pitchFamily="18" charset="0"/>
                              <a:cs typeface="Arial" panose="020B0604020202020204" pitchFamily="34" charset="0"/>
                            </a:rPr>
                            <m:t>𝛾</m:t>
                          </m:r>
                        </m:den>
                      </m:f>
                      <m:r>
                        <a:rPr lang="fr-FR" b="0" i="1" smtClean="0">
                          <a:latin typeface="Cambria Math" panose="02040503050406030204" pitchFamily="18" charset="0"/>
                          <a:cs typeface="Arial" panose="020B0604020202020204" pitchFamily="34" charset="0"/>
                        </a:rPr>
                        <m:t>=</m:t>
                      </m:r>
                      <m:f>
                        <m:fPr>
                          <m:ctrlPr>
                            <a:rPr lang="fr-FR" b="0"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𝐻</m:t>
                          </m:r>
                        </m:num>
                        <m:den>
                          <m:r>
                            <a:rPr lang="fr-FR" b="0" i="1" smtClean="0">
                              <a:latin typeface="Cambria Math" panose="02040503050406030204" pitchFamily="18" charset="0"/>
                              <a:cs typeface="Arial" panose="020B0604020202020204" pitchFamily="34" charset="0"/>
                            </a:rPr>
                            <m:t>h</m:t>
                          </m:r>
                        </m:den>
                      </m:f>
                    </m:oMath>
                  </m:oMathPara>
                </a14:m>
                <a:endParaRPr lang="fr-FR" dirty="0"/>
              </a:p>
            </p:txBody>
          </p:sp>
        </mc:Choice>
        <mc:Fallback xmlns="">
          <p:sp>
            <p:nvSpPr>
              <p:cNvPr id="35" name="Rectangle 34"/>
              <p:cNvSpPr>
                <a:spLocks noRot="1" noChangeAspect="1" noMove="1" noResize="1" noEditPoints="1" noAdjustHandles="1" noChangeArrowheads="1" noChangeShapeType="1" noTextEdit="1"/>
              </p:cNvSpPr>
              <p:nvPr/>
            </p:nvSpPr>
            <p:spPr>
              <a:xfrm>
                <a:off x="10074866" y="2402000"/>
                <a:ext cx="928779" cy="6560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7694321" y="3113905"/>
                <a:ext cx="384534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m:rPr>
                                  <m:sty m:val="p"/>
                                </m:rPr>
                                <a:rPr lang="fr-FR" b="0" i="0" smtClean="0">
                                  <a:latin typeface="Cambria Math" panose="02040503050406030204" pitchFamily="18" charset="0"/>
                                </a:rPr>
                                <m:t>H</m:t>
                              </m:r>
                            </m:num>
                            <m:den>
                              <m:sSub>
                                <m:sSubPr>
                                  <m:ctrlPr>
                                    <a:rPr lang="fr-FR" i="1">
                                      <a:latin typeface="Cambria Math" panose="02040503050406030204" pitchFamily="18" charset="0"/>
                                    </a:rPr>
                                  </m:ctrlPr>
                                </m:sSubPr>
                                <m:e>
                                  <m:r>
                                    <a:rPr lang="fr-FR" b="0" i="1" smtClean="0">
                                      <a:latin typeface="Cambria Math" panose="02040503050406030204" pitchFamily="18" charset="0"/>
                                    </a:rPr>
                                    <m:t>h</m:t>
                                  </m:r>
                                </m:e>
                                <m:sub>
                                  <m:r>
                                    <a:rPr lang="fr-FR" i="1">
                                      <a:latin typeface="Cambria Math" panose="02040503050406030204" pitchFamily="18" charset="0"/>
                                    </a:rPr>
                                    <m:t>1</m:t>
                                  </m:r>
                                </m:sub>
                              </m:sSub>
                            </m:den>
                          </m:f>
                          <m:r>
                            <a:rPr lang="fr-FR">
                              <a:latin typeface="Cambria Math" panose="02040503050406030204" pitchFamily="18" charset="0"/>
                            </a:rPr>
                            <m:t>+1</m:t>
                          </m:r>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𝑓</m:t>
                          </m:r>
                        </m:e>
                        <m:sub>
                          <m:r>
                            <a:rPr lang="fr-FR" b="0" i="1" smtClean="0">
                              <a:latin typeface="Cambria Math" panose="02040503050406030204" pitchFamily="18" charset="0"/>
                            </a:rPr>
                            <m:t>1</m:t>
                          </m:r>
                        </m:sub>
                      </m:sSub>
                      <m:r>
                        <a:rPr lang="fr-FR" b="0" i="1" smtClean="0">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r>
                                <m:rPr>
                                  <m:sty m:val="p"/>
                                </m:rPr>
                                <a:rPr lang="fr-FR">
                                  <a:latin typeface="Cambria Math" panose="02040503050406030204" pitchFamily="18" charset="0"/>
                                </a:rPr>
                                <m:t>H</m:t>
                              </m:r>
                            </m:num>
                            <m:den>
                              <m:sSub>
                                <m:sSubPr>
                                  <m:ctrlPr>
                                    <a:rPr lang="fr-FR" i="1">
                                      <a:latin typeface="Cambria Math" panose="02040503050406030204" pitchFamily="18" charset="0"/>
                                    </a:rPr>
                                  </m:ctrlPr>
                                </m:sSubPr>
                                <m:e>
                                  <m:r>
                                    <a:rPr lang="fr-FR" i="1">
                                      <a:latin typeface="Cambria Math" panose="02040503050406030204" pitchFamily="18" charset="0"/>
                                    </a:rPr>
                                    <m:t>h</m:t>
                                  </m:r>
                                </m:e>
                                <m:sub>
                                  <m:r>
                                    <a:rPr lang="fr-FR" i="1">
                                      <a:latin typeface="Cambria Math" panose="02040503050406030204" pitchFamily="18" charset="0"/>
                                    </a:rPr>
                                    <m:t>2</m:t>
                                  </m:r>
                                </m:sub>
                              </m:sSub>
                            </m:den>
                          </m:f>
                          <m:r>
                            <a:rPr lang="fr-FR">
                              <a:latin typeface="Cambria Math" panose="02040503050406030204" pitchFamily="18" charset="0"/>
                            </a:rPr>
                            <m:t>+1</m:t>
                          </m:r>
                        </m:e>
                      </m:d>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i="1">
                              <a:latin typeface="Cambria Math" panose="02040503050406030204" pitchFamily="18" charset="0"/>
                            </a:rPr>
                            <m:t>2</m:t>
                          </m:r>
                        </m:sub>
                      </m:sSub>
                    </m:oMath>
                  </m:oMathPara>
                </a14:m>
                <a:endParaRPr lang="fr-FR" dirty="0"/>
              </a:p>
            </p:txBody>
          </p:sp>
        </mc:Choice>
        <mc:Fallback xmlns="">
          <p:sp>
            <p:nvSpPr>
              <p:cNvPr id="36" name="Rectangle 35"/>
              <p:cNvSpPr>
                <a:spLocks noRot="1" noChangeAspect="1" noMove="1" noResize="1" noEditPoints="1" noAdjustHandles="1" noChangeArrowheads="1" noChangeShapeType="1" noTextEdit="1"/>
              </p:cNvSpPr>
              <p:nvPr/>
            </p:nvSpPr>
            <p:spPr>
              <a:xfrm>
                <a:off x="7694321" y="3113905"/>
                <a:ext cx="3845348" cy="714683"/>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7987325" y="4693967"/>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7987325" y="4693967"/>
                <a:ext cx="375424" cy="369332"/>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741586" y="4075596"/>
                <a:ext cx="40951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fr-FR" b="0" i="1" smtClean="0">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7741586" y="4075596"/>
                <a:ext cx="4095160" cy="369332"/>
              </a:xfrm>
              <a:prstGeom prst="rect">
                <a:avLst/>
              </a:prstGeom>
              <a:blipFill>
                <a:blip r:embed="rId10"/>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848523" y="5112644"/>
                <a:ext cx="3274423" cy="369332"/>
              </a:xfrm>
              <a:prstGeom prst="rect">
                <a:avLst/>
              </a:prstGeom>
            </p:spPr>
            <p:txBody>
              <a:bodyPr wrap="none">
                <a:spAutoFit/>
              </a:bodyPr>
              <a:lstStyle/>
              <a:p>
                <a14:m>
                  <m:oMath xmlns:m="http://schemas.openxmlformats.org/officeDocument/2006/math">
                    <m:r>
                      <m:rPr>
                        <m:sty m:val="p"/>
                      </m:rPr>
                      <a:rPr lang="fr-FR" smtClean="0">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 </m:t>
                    </m:r>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oMath>
                </a14:m>
                <a:r>
                  <a:rPr lang="fr-FR"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r>
                  <a:rPr lang="fr-FR"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smtClean="0">
                    <a:latin typeface="Cambria Math" panose="02040503050406030204" pitchFamily="18" charset="0"/>
                    <a:ea typeface="Cambria Math" panose="02040503050406030204" pitchFamily="18" charset="0"/>
                  </a:rPr>
                  <a:t> </a:t>
                </a:r>
                <a:endParaRPr lang="fr-FR" dirty="0">
                  <a:latin typeface="Cambria Math" panose="02040503050406030204" pitchFamily="18"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848523" y="5112644"/>
                <a:ext cx="3274423" cy="369332"/>
              </a:xfrm>
              <a:prstGeom prst="rect">
                <a:avLst/>
              </a:prstGeom>
              <a:blipFill>
                <a:blip r:embed="rId11"/>
                <a:stretch>
                  <a:fillRect t="-11667"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8186256" y="5686779"/>
                <a:ext cx="2562561" cy="778675"/>
              </a:xfrm>
              <a:prstGeom prst="rect">
                <a:avLst/>
              </a:prstGeom>
            </p:spPr>
            <p:txBody>
              <a:bodyPr wrap="none">
                <a:spAutoFit/>
              </a:bodyPr>
              <a:lstStyle/>
              <a:p>
                <a14:m>
                  <m:oMath xmlns:m="http://schemas.openxmlformats.org/officeDocument/2006/math">
                    <m:r>
                      <m:rPr>
                        <m:sty m:val="p"/>
                      </m:rPr>
                      <a:rPr lang="fr-FR" sz="2800" smtClean="0">
                        <a:latin typeface="Cambria Math" panose="02040503050406030204" pitchFamily="18" charset="0"/>
                        <a:ea typeface="Cambria Math" panose="02040503050406030204" pitchFamily="18" charset="0"/>
                      </a:rPr>
                      <m:t>H</m:t>
                    </m:r>
                    <m:r>
                      <a:rPr lang="fr-FR" sz="2800" i="1">
                        <a:latin typeface="Cambria Math" panose="02040503050406030204" pitchFamily="18" charset="0"/>
                        <a:ea typeface="Cambria Math" panose="02040503050406030204" pitchFamily="18" charset="0"/>
                      </a:rPr>
                      <m:t> </m:t>
                    </m:r>
                  </m:oMath>
                </a14:m>
                <a:r>
                  <a:rPr lang="fr-FR" sz="2800" dirty="0" smtClean="0">
                    <a:latin typeface="Cambria Math" panose="02040503050406030204" pitchFamily="18" charset="0"/>
                    <a:ea typeface="Cambria Math" panose="02040503050406030204" pitchFamily="18" charset="0"/>
                  </a:rPr>
                  <a:t>= </a:t>
                </a:r>
                <a14:m>
                  <m:oMath xmlns:m="http://schemas.openxmlformats.org/officeDocument/2006/math">
                    <m:f>
                      <m:fPr>
                        <m:ctrlPr>
                          <a:rPr lang="fr-FR" sz="2800" b="0" i="1" smtClean="0">
                            <a:latin typeface="Cambria Math" panose="02040503050406030204" pitchFamily="18" charset="0"/>
                            <a:ea typeface="Cambria Math" panose="02040503050406030204" pitchFamily="18" charset="0"/>
                          </a:rPr>
                        </m:ctrlPr>
                      </m:fPr>
                      <m:num>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m:rPr>
                            <m:nor/>
                          </m:rPr>
                          <a:rPr lang="fr-FR" sz="2800" dirty="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m:t>
                        </m:r>
                      </m:num>
                      <m:den>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  </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a:rPr lang="fr-FR" sz="2800" i="1">
                            <a:latin typeface="Cambria Math" panose="02040503050406030204" pitchFamily="18" charset="0"/>
                            <a:ea typeface="Cambria Math" panose="02040503050406030204" pitchFamily="18" charset="0"/>
                          </a:rPr>
                          <m:t>)</m:t>
                        </m:r>
                        <m:r>
                          <m:rPr>
                            <m:nor/>
                          </m:rPr>
                          <a:rPr lang="fr-FR" sz="2800" dirty="0">
                            <a:latin typeface="Cambria Math" panose="02040503050406030204" pitchFamily="18" charset="0"/>
                            <a:ea typeface="Cambria Math" panose="02040503050406030204" pitchFamily="18" charset="0"/>
                          </a:rPr>
                          <m:t> </m:t>
                        </m:r>
                      </m:den>
                    </m:f>
                  </m:oMath>
                </a14:m>
                <a:endParaRPr lang="fr-FR" sz="2800" dirty="0">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8186256" y="5686779"/>
                <a:ext cx="2562561" cy="778675"/>
              </a:xfrm>
              <a:prstGeom prst="rect">
                <a:avLst/>
              </a:prstGeom>
              <a:blipFill>
                <a:blip r:embed="rId12"/>
                <a:stretch>
                  <a:fillRect b="-781"/>
                </a:stretch>
              </a:blipFill>
            </p:spPr>
            <p:txBody>
              <a:bodyPr/>
              <a:lstStyle/>
              <a:p>
                <a:r>
                  <a:rPr lang="fr-FR">
                    <a:noFill/>
                  </a:rPr>
                  <a:t> </a:t>
                </a:r>
              </a:p>
            </p:txBody>
          </p:sp>
        </mc:Fallback>
      </mc:AlternateContent>
      <p:sp>
        <p:nvSpPr>
          <p:cNvPr id="11" name="Flèche droite 10"/>
          <p:cNvSpPr/>
          <p:nvPr/>
        </p:nvSpPr>
        <p:spPr>
          <a:xfrm>
            <a:off x="9802623" y="2593179"/>
            <a:ext cx="201773" cy="2737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2" name="Rectangle 11"/>
              <p:cNvSpPr/>
              <p:nvPr/>
            </p:nvSpPr>
            <p:spPr>
              <a:xfrm>
                <a:off x="7812591" y="4538946"/>
                <a:ext cx="3608808" cy="369332"/>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smtClean="0">
                    <a:latin typeface="Cambria Math" panose="02040503050406030204" pitchFamily="18" charset="0"/>
                    <a:ea typeface="Cambria Math" panose="02040503050406030204" pitchFamily="18" charset="0"/>
                  </a:rPr>
                  <a:t> </a:t>
                </a:r>
                <a14:m>
                  <m:oMath xmlns:m="http://schemas.openxmlformats.org/officeDocument/2006/math">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endParaRPr lang="fr-FR"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7812591" y="4538946"/>
                <a:ext cx="3608808" cy="369332"/>
              </a:xfrm>
              <a:prstGeom prst="rect">
                <a:avLst/>
              </a:prstGeom>
              <a:blipFill>
                <a:blip r:embed="rId13"/>
                <a:stretch>
                  <a:fillRect b="-15000"/>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 name="ZoneTexte 3"/>
              <p:cNvSpPr txBox="1"/>
              <p:nvPr/>
            </p:nvSpPr>
            <p:spPr>
              <a:xfrm>
                <a:off x="772514" y="5598001"/>
                <a:ext cx="5875590" cy="923330"/>
              </a:xfrm>
              <a:prstGeom prst="rect">
                <a:avLst/>
              </a:prstGeom>
              <a:noFill/>
            </p:spPr>
            <p:txBody>
              <a:bodyPr wrap="square" rtlCol="0">
                <a:spAutoFit/>
              </a:bodyPr>
              <a:lstStyle/>
              <a:p>
                <a:r>
                  <a:rPr lang="fr-FR" dirty="0" smtClean="0">
                    <a:solidFill>
                      <a:srgbClr val="FF0000"/>
                    </a:solidFill>
                  </a:rPr>
                  <a:t>Il nous manque la </a:t>
                </a:r>
                <a:r>
                  <a:rPr lang="fr-FR" dirty="0" smtClean="0">
                    <a:solidFill>
                      <a:srgbClr val="FF0000"/>
                    </a:solidFill>
                  </a:rPr>
                  <a:t>taille en mm </a:t>
                </a:r>
                <a:r>
                  <a:rPr lang="fr-FR" dirty="0" smtClean="0">
                    <a:solidFill>
                      <a:srgbClr val="FF0000"/>
                    </a:solidFill>
                  </a:rPr>
                  <a:t>d’un pixel du capteur pour calculer les hauteurs images </a:t>
                </a:r>
                <a14:m>
                  <m:oMath xmlns:m="http://schemas.openxmlformats.org/officeDocument/2006/math">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2</m:t>
                        </m:r>
                      </m:sub>
                    </m:sSub>
                    <m:r>
                      <a:rPr lang="fr-FR" b="0" i="1">
                        <a:solidFill>
                          <a:srgbClr val="FF0000"/>
                        </a:solidFill>
                        <a:latin typeface="Cambria Math" panose="02040503050406030204" pitchFamily="18" charset="0"/>
                        <a:ea typeface="Cambria Math" panose="02040503050406030204" pitchFamily="18" charset="0"/>
                      </a:rPr>
                      <m:t> </m:t>
                    </m:r>
                    <m:r>
                      <m:rPr>
                        <m:sty m:val="p"/>
                      </m:rPr>
                      <a:rPr lang="fr-FR" b="0" i="0" smtClean="0">
                        <a:solidFill>
                          <a:srgbClr val="FF0000"/>
                        </a:solidFill>
                        <a:latin typeface="Cambria Math" panose="02040503050406030204" pitchFamily="18" charset="0"/>
                        <a:ea typeface="Cambria Math" panose="02040503050406030204" pitchFamily="18" charset="0"/>
                      </a:rPr>
                      <m:t>et</m:t>
                    </m:r>
                    <m:r>
                      <a:rPr lang="fr-FR" b="0" i="1" smtClean="0">
                        <a:solidFill>
                          <a:srgbClr val="FF0000"/>
                        </a:solidFill>
                        <a:latin typeface="Cambria Math" panose="02040503050406030204" pitchFamily="18" charset="0"/>
                        <a:ea typeface="Cambria Math" panose="02040503050406030204" pitchFamily="18" charset="0"/>
                      </a:rPr>
                      <m:t>  </m:t>
                    </m:r>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1</m:t>
                        </m:r>
                      </m:sub>
                    </m:sSub>
                  </m:oMath>
                </a14:m>
                <a:r>
                  <a:rPr lang="fr-FR" dirty="0" smtClean="0">
                    <a:solidFill>
                      <a:srgbClr val="FF0000"/>
                    </a:solidFill>
                  </a:rPr>
                  <a:t>.</a:t>
                </a:r>
                <a:endParaRPr lang="fr-FR" dirty="0">
                  <a:solidFill>
                    <a:srgbClr val="FF0000"/>
                  </a:solidFill>
                </a:endParaRPr>
              </a:p>
            </p:txBody>
          </p:sp>
        </mc:Choice>
        <mc:Fallback>
          <p:sp>
            <p:nvSpPr>
              <p:cNvPr id="4" name="ZoneTexte 3"/>
              <p:cNvSpPr txBox="1">
                <a:spLocks noRot="1" noChangeAspect="1" noMove="1" noResize="1" noEditPoints="1" noAdjustHandles="1" noChangeArrowheads="1" noChangeShapeType="1" noTextEdit="1"/>
              </p:cNvSpPr>
              <p:nvPr/>
            </p:nvSpPr>
            <p:spPr>
              <a:xfrm>
                <a:off x="772514" y="5598001"/>
                <a:ext cx="5875590" cy="923330"/>
              </a:xfrm>
              <a:prstGeom prst="rect">
                <a:avLst/>
              </a:prstGeom>
              <a:blipFill>
                <a:blip r:embed="rId14"/>
                <a:stretch>
                  <a:fillRect l="-934" t="-2632" r="-2697" b="-9868"/>
                </a:stretch>
              </a:blipFill>
            </p:spPr>
            <p:txBody>
              <a:bodyPr/>
              <a:lstStyle/>
              <a:p>
                <a:r>
                  <a:rPr lang="fr-FR">
                    <a:noFill/>
                  </a:rPr>
                  <a:t> </a:t>
                </a:r>
              </a:p>
            </p:txBody>
          </p:sp>
        </mc:Fallback>
      </mc:AlternateContent>
    </p:spTree>
    <p:extLst>
      <p:ext uri="{BB962C8B-B14F-4D97-AF65-F5344CB8AC3E}">
        <p14:creationId xmlns:p14="http://schemas.microsoft.com/office/powerpoint/2010/main" val="3193831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9" grpId="0"/>
      <p:bldP spid="35" grpId="0"/>
      <p:bldP spid="36" grpId="0"/>
      <p:bldP spid="38" grpId="0"/>
      <p:bldP spid="10" grpId="0"/>
      <p:bldP spid="42" grpId="0"/>
      <p:bldP spid="11" grpId="0" animBg="1"/>
      <p:bldP spid="12"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Mise au point (focus</a:t>
            </a:r>
            <a:r>
              <a:rPr lang="fr-FR" dirty="0" smtClean="0"/>
              <a:t>)</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556858" y="1195968"/>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Connecteur droit 11"/>
          <p:cNvCxnSpPr>
            <a:stCxn id="1028" idx="0"/>
          </p:cNvCxnSpPr>
          <p:nvPr/>
        </p:nvCxnSpPr>
        <p:spPr>
          <a:xfrm>
            <a:off x="1559238" y="1570358"/>
            <a:ext cx="4296290" cy="210142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28" name="Picture 4" descr="Icônes de Arbre en téléchargement gratui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4062" y="1570357"/>
            <a:ext cx="450351" cy="815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cônes de Arbre en téléchargement gratui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4958888" y="2377066"/>
            <a:ext cx="475628" cy="93911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p:cNvCxnSpPr/>
          <p:nvPr/>
        </p:nvCxnSpPr>
        <p:spPr>
          <a:xfrm>
            <a:off x="3228666" y="1570358"/>
            <a:ext cx="2505273" cy="227636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2" name="Picture 2" descr="Cours Photo Profondeur de Champ I Graine de Photographe"/>
          <p:cNvPicPr>
            <a:picLocks noChangeAspect="1" noChangeArrowheads="1"/>
          </p:cNvPicPr>
          <p:nvPr/>
        </p:nvPicPr>
        <p:blipFill rotWithShape="1">
          <a:blip r:embed="rId8">
            <a:extLst>
              <a:ext uri="{28A0092B-C50C-407E-A947-70E740481C1C}">
                <a14:useLocalDpi xmlns:a14="http://schemas.microsoft.com/office/drawing/2010/main" val="0"/>
              </a:ext>
            </a:extLst>
          </a:blip>
          <a:srcRect t="12738" b="12863"/>
          <a:stretch/>
        </p:blipFill>
        <p:spPr bwMode="auto">
          <a:xfrm>
            <a:off x="1014485" y="3412424"/>
            <a:ext cx="4333960" cy="1953327"/>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425051" y="5534456"/>
            <a:ext cx="5639069" cy="738664"/>
          </a:xfrm>
          <a:prstGeom prst="rect">
            <a:avLst/>
          </a:prstGeom>
          <a:noFill/>
        </p:spPr>
        <p:txBody>
          <a:bodyPr wrap="square" rtlCol="0">
            <a:spAutoFit/>
          </a:bodyPr>
          <a:lstStyle/>
          <a:p>
            <a:pPr algn="just"/>
            <a:r>
              <a:rPr lang="fr-FR" sz="1400" dirty="0" smtClean="0">
                <a:latin typeface="Arial" panose="020B0604020202020204" pitchFamily="34" charset="0"/>
                <a:cs typeface="Arial" panose="020B0604020202020204" pitchFamily="34" charset="0"/>
              </a:rPr>
              <a:t>La </a:t>
            </a:r>
            <a:r>
              <a:rPr lang="fr-FR" sz="1400" dirty="0" smtClean="0">
                <a:solidFill>
                  <a:schemeClr val="accent1"/>
                </a:solidFill>
                <a:latin typeface="Arial" panose="020B0604020202020204" pitchFamily="34" charset="0"/>
                <a:cs typeface="Arial" panose="020B0604020202020204" pitchFamily="34" charset="0"/>
              </a:rPr>
              <a:t>mise au point</a:t>
            </a:r>
            <a:r>
              <a:rPr lang="fr-FR" sz="1400" dirty="0" smtClean="0">
                <a:latin typeface="Arial" panose="020B0604020202020204" pitchFamily="34" charset="0"/>
                <a:cs typeface="Arial" panose="020B0604020202020204" pitchFamily="34" charset="0"/>
              </a:rPr>
              <a:t> consiste à </a:t>
            </a:r>
            <a:r>
              <a:rPr lang="fr-FR" sz="1400" dirty="0" smtClean="0">
                <a:solidFill>
                  <a:schemeClr val="accent1"/>
                </a:solidFill>
                <a:latin typeface="Arial" panose="020B0604020202020204" pitchFamily="34" charset="0"/>
                <a:cs typeface="Arial" panose="020B0604020202020204" pitchFamily="34" charset="0"/>
              </a:rPr>
              <a:t>positionner le capteur</a:t>
            </a:r>
            <a:r>
              <a:rPr lang="fr-FR" sz="1400" dirty="0" smtClean="0">
                <a:latin typeface="Arial" panose="020B0604020202020204" pitchFamily="34" charset="0"/>
                <a:cs typeface="Arial" panose="020B0604020202020204" pitchFamily="34" charset="0"/>
              </a:rPr>
              <a:t> à l’endroit où se forme l’</a:t>
            </a:r>
            <a:r>
              <a:rPr lang="fr-FR" sz="1400" dirty="0" smtClean="0">
                <a:solidFill>
                  <a:schemeClr val="accent1"/>
                </a:solidFill>
                <a:latin typeface="Arial" panose="020B0604020202020204" pitchFamily="34" charset="0"/>
                <a:cs typeface="Arial" panose="020B0604020202020204" pitchFamily="34" charset="0"/>
              </a:rPr>
              <a:t>image de l’objet</a:t>
            </a:r>
            <a:r>
              <a:rPr lang="fr-FR" sz="1400" dirty="0" smtClean="0">
                <a:latin typeface="Arial" panose="020B0604020202020204" pitchFamily="34" charset="0"/>
                <a:cs typeface="Arial" panose="020B0604020202020204" pitchFamily="34" charset="0"/>
              </a:rPr>
              <a:t> qui nous intéresse dans la scène afin que ce dernier soit le plus net possible.</a:t>
            </a:r>
          </a:p>
        </p:txBody>
      </p:sp>
    </p:spTree>
    <p:extLst>
      <p:ext uri="{BB962C8B-B14F-4D97-AF65-F5344CB8AC3E}">
        <p14:creationId xmlns:p14="http://schemas.microsoft.com/office/powerpoint/2010/main" val="3478509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644657" cy="2134980"/>
            <a:chOff x="922971" y="1488590"/>
            <a:chExt cx="2644657" cy="2134980"/>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7694" y="1488590"/>
              <a:ext cx="256993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objet)</a:t>
              </a: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a:extLst>
              <a:ext uri="{28A0092B-C50C-407E-A947-70E740481C1C}">
                <a14:useLocalDpi xmlns:a14="http://schemas.microsoft.com/office/drawing/2010/main" val="0"/>
              </a:ext>
            </a:extLst>
          </a:blip>
          <a:srcRect t="24598"/>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Flou ?</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14342" y="4189729"/>
            <a:ext cx="5519871" cy="646331"/>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L’image observée sur le capteur est floue lorsque le capteur est placé en amont ou en aval de l’image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401117" y="2969519"/>
            <a:ext cx="363800" cy="44480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tretch>
            <a:fillRect/>
          </a:stretch>
        </p:blipFill>
        <p:spPr>
          <a:xfrm>
            <a:off x="4254375" y="2066689"/>
            <a:ext cx="203002" cy="1737992"/>
          </a:xfrm>
          <a:prstGeom prst="rect">
            <a:avLst/>
          </a:prstGeom>
          <a:effectLst/>
        </p:spPr>
      </p:pic>
      <p:pic>
        <p:nvPicPr>
          <p:cNvPr id="17" name="Image 16"/>
          <p:cNvPicPr>
            <a:picLocks noChangeAspect="1"/>
          </p:cNvPicPr>
          <p:nvPr/>
        </p:nvPicPr>
        <p:blipFill>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tretch>
            <a:fillRect/>
          </a:stretch>
        </p:blipFill>
        <p:spPr>
          <a:xfrm>
            <a:off x="4780080" y="2084470"/>
            <a:ext cx="203002" cy="1744580"/>
          </a:xfrm>
          <a:prstGeom prst="rect">
            <a:avLst/>
          </a:prstGeom>
          <a:effec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811617" y="3589382"/>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286511" y="3341944"/>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811648" y="3365575"/>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4288564" y="3139343"/>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314342" y="5014393"/>
            <a:ext cx="5481030" cy="646331"/>
          </a:xfrm>
          <a:prstGeom prst="rect">
            <a:avLst/>
          </a:prstGeom>
        </p:spPr>
        <p:txBody>
          <a:bodyPr wrap="square">
            <a:spAutoFit/>
          </a:bodyPr>
          <a:lstStyle/>
          <a:p>
            <a:pPr algn="just"/>
            <a:r>
              <a:rPr lang="fr-FR" dirty="0" smtClean="0">
                <a:solidFill>
                  <a:schemeClr val="accent1"/>
                </a:solidFill>
                <a:latin typeface="Arial" panose="020B0604020202020204" pitchFamily="34" charset="0"/>
                <a:cs typeface="Arial" panose="020B0604020202020204" pitchFamily="34" charset="0"/>
              </a:rPr>
              <a:t>Flou </a:t>
            </a:r>
            <a:r>
              <a:rPr lang="fr-FR" dirty="0" smtClean="0">
                <a:latin typeface="Arial" panose="020B0604020202020204" pitchFamily="34" charset="0"/>
                <a:cs typeface="Arial" panose="020B0604020202020204" pitchFamily="34" charset="0"/>
              </a:rPr>
              <a:t>: les </a:t>
            </a:r>
            <a:r>
              <a:rPr lang="fr-FR" dirty="0">
                <a:latin typeface="Arial" panose="020B0604020202020204" pitchFamily="34" charset="0"/>
                <a:cs typeface="Arial" panose="020B0604020202020204" pitchFamily="34" charset="0"/>
              </a:rPr>
              <a:t>rayons issus d’un même point </a:t>
            </a:r>
            <a:r>
              <a:rPr lang="fr-FR" dirty="0" smtClean="0">
                <a:latin typeface="Arial" panose="020B0604020202020204" pitchFamily="34" charset="0"/>
                <a:cs typeface="Arial" panose="020B0604020202020204" pitchFamily="34" charset="0"/>
              </a:rPr>
              <a:t>objet ne convergent pas tous </a:t>
            </a:r>
            <a:r>
              <a:rPr lang="fr-FR" dirty="0">
                <a:latin typeface="Arial" panose="020B0604020202020204" pitchFamily="34" charset="0"/>
                <a:cs typeface="Arial" panose="020B0604020202020204" pitchFamily="34" charset="0"/>
              </a:rPr>
              <a:t>dans le même </a:t>
            </a:r>
            <a:r>
              <a:rPr lang="fr-FR" dirty="0" smtClean="0">
                <a:latin typeface="Arial" panose="020B0604020202020204" pitchFamily="34" charset="0"/>
                <a:cs typeface="Arial" panose="020B0604020202020204" pitchFamily="34" charset="0"/>
              </a:rPr>
              <a:t>pixel.</a:t>
            </a:r>
          </a:p>
        </p:txBody>
      </p:sp>
      <p:cxnSp>
        <p:nvCxnSpPr>
          <p:cNvPr id="34" name="Connecteur droit 33"/>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485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Profondeur de champ</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304963"/>
            <a:ext cx="4961920" cy="954107"/>
          </a:xfrm>
          <a:prstGeom prst="rect">
            <a:avLst/>
          </a:prstGeom>
          <a:noFill/>
        </p:spPr>
        <p:txBody>
          <a:bodyPr wrap="square" rtlCol="0">
            <a:spAutoFit/>
          </a:bodyPr>
          <a:lstStyle/>
          <a:p>
            <a:pPr algn="just"/>
            <a:r>
              <a:rPr lang="fr-FR" sz="1400" dirty="0" smtClean="0">
                <a:latin typeface="Arial" panose="020B0604020202020204" pitchFamily="34" charset="0"/>
                <a:cs typeface="Arial" panose="020B0604020202020204" pitchFamily="34" charset="0"/>
              </a:rPr>
              <a:t>Les pixels du capteur ont une certaine dimension permettant une zone de tolérance sur le positionnement du capteur sans dispersion </a:t>
            </a:r>
            <a:r>
              <a:rPr lang="fr-FR" sz="1400" dirty="0">
                <a:latin typeface="Arial" panose="020B0604020202020204" pitchFamily="34" charset="0"/>
                <a:cs typeface="Arial" panose="020B0604020202020204" pitchFamily="34" charset="0"/>
              </a:rPr>
              <a:t>des rayons issus d’un même point </a:t>
            </a:r>
            <a:r>
              <a:rPr lang="fr-FR" sz="1400" dirty="0" smtClean="0">
                <a:latin typeface="Arial" panose="020B0604020202020204" pitchFamily="34" charset="0"/>
                <a:cs typeface="Arial" panose="020B0604020202020204" pitchFamily="34" charset="0"/>
              </a:rPr>
              <a:t>sur </a:t>
            </a:r>
            <a:r>
              <a:rPr lang="fr-FR" sz="1400" dirty="0">
                <a:latin typeface="Arial" panose="020B0604020202020204" pitchFamily="34" charset="0"/>
                <a:cs typeface="Arial" panose="020B0604020202020204" pitchFamily="34" charset="0"/>
              </a:rPr>
              <a:t>plusieurs </a:t>
            </a:r>
            <a:r>
              <a:rPr lang="fr-FR" sz="1400" dirty="0" smtClean="0">
                <a:latin typeface="Arial" panose="020B0604020202020204" pitchFamily="34" charset="0"/>
                <a:cs typeface="Arial" panose="020B0604020202020204" pitchFamily="34" charset="0"/>
              </a:rPr>
              <a:t>pixels.</a:t>
            </a:r>
            <a:endParaRPr lang="fr-FR" sz="1400" dirty="0" smtClean="0">
              <a:latin typeface="Arial" panose="020B0604020202020204" pitchFamily="34" charset="0"/>
              <a:cs typeface="Arial" panose="020B0604020202020204" pitchFamily="34" charset="0"/>
            </a:endParaRPr>
          </a:p>
        </p:txBody>
      </p:sp>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364223" y="2972607"/>
            <a:ext cx="363800" cy="4448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rotWithShape="1">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rcRect l="5910" t="72503" b="1975"/>
          <a:stretch/>
        </p:blipFill>
        <p:spPr>
          <a:xfrm>
            <a:off x="4103831" y="2133731"/>
            <a:ext cx="282655" cy="1619250"/>
          </a:xfrm>
          <a:prstGeom prst="rect">
            <a:avLst/>
          </a:prstGeom>
          <a:effectLst/>
        </p:spPr>
      </p:pic>
      <p:pic>
        <p:nvPicPr>
          <p:cNvPr id="58" name="Image 57"/>
          <p:cNvPicPr>
            <a:picLocks noChangeAspect="1"/>
          </p:cNvPicPr>
          <p:nvPr/>
        </p:nvPicPr>
        <p:blipFill rotWithShape="1">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rcRect l="5910" t="72503" b="1975"/>
          <a:stretch/>
        </p:blipFill>
        <p:spPr>
          <a:xfrm>
            <a:off x="4701538" y="2165575"/>
            <a:ext cx="282655" cy="1619250"/>
          </a:xfrm>
          <a:prstGeom prst="rect">
            <a:avLst/>
          </a:prstGeom>
          <a:effectLst/>
        </p:spPr>
      </p:pic>
      <p:cxnSp>
        <p:nvCxnSpPr>
          <p:cNvPr id="60" name="Connecteur droit avec flèche 59"/>
          <p:cNvCxnSpPr/>
          <p:nvPr/>
        </p:nvCxnSpPr>
        <p:spPr>
          <a:xfrm>
            <a:off x="4157940" y="3928153"/>
            <a:ext cx="77636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73381" y="4316997"/>
            <a:ext cx="4607665" cy="738664"/>
          </a:xfrm>
          <a:prstGeom prst="rect">
            <a:avLst/>
          </a:prstGeom>
        </p:spPr>
        <p:txBody>
          <a:bodyPr wrap="square">
            <a:spAutoFit/>
          </a:bodyPr>
          <a:lstStyle/>
          <a:p>
            <a:r>
              <a:rPr lang="fr-FR" sz="1400" dirty="0" smtClean="0">
                <a:solidFill>
                  <a:schemeClr val="accent1"/>
                </a:solidFill>
                <a:latin typeface="Arial" panose="020B0604020202020204" pitchFamily="34" charset="0"/>
                <a:cs typeface="Arial" panose="020B0604020202020204" pitchFamily="34" charset="0"/>
              </a:rPr>
              <a:t>Profondeur de champs:</a:t>
            </a:r>
          </a:p>
          <a:p>
            <a:r>
              <a:rPr lang="fr-FR" sz="1400" dirty="0" smtClean="0">
                <a:latin typeface="Arial" panose="020B0604020202020204" pitchFamily="34" charset="0"/>
                <a:cs typeface="Arial" panose="020B0604020202020204" pitchFamily="34" charset="0"/>
              </a:rPr>
              <a:t>C’est </a:t>
            </a:r>
            <a:r>
              <a:rPr lang="fr-FR" sz="1400" dirty="0">
                <a:latin typeface="Arial" panose="020B0604020202020204" pitchFamily="34" charset="0"/>
                <a:cs typeface="Arial" panose="020B0604020202020204" pitchFamily="34" charset="0"/>
              </a:rPr>
              <a:t>la zone de netteté qui se répartit devant et derrière l’endroit où vous avez fait la mise au point.</a:t>
            </a:r>
          </a:p>
        </p:txBody>
      </p:sp>
      <p:sp>
        <p:nvSpPr>
          <p:cNvPr id="62" name="Rectangle 61"/>
          <p:cNvSpPr/>
          <p:nvPr/>
        </p:nvSpPr>
        <p:spPr>
          <a:xfrm>
            <a:off x="4037880" y="402173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spTree>
    <p:extLst>
      <p:ext uri="{BB962C8B-B14F-4D97-AF65-F5344CB8AC3E}">
        <p14:creationId xmlns:p14="http://schemas.microsoft.com/office/powerpoint/2010/main" val="165009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t="-228" r="68365" b="52519"/>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09" y="1864986"/>
            <a:ext cx="174567" cy="2473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674675"/>
            <a:ext cx="174567" cy="2668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875721" y="2164224"/>
            <a:ext cx="2294184" cy="9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3169905" y="2165242"/>
            <a:ext cx="1775344" cy="162560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a:stCxn id="26" idx="0"/>
          </p:cNvCxnSpPr>
          <p:nvPr/>
        </p:nvCxnSpPr>
        <p:spPr>
          <a:xfrm>
            <a:off x="875721" y="2166152"/>
            <a:ext cx="2294184" cy="126603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3162597" y="3434076"/>
            <a:ext cx="2320789"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pic>
        <p:nvPicPr>
          <p:cNvPr id="93" name="Imag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68134" y="4745759"/>
            <a:ext cx="4607665"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Mécanisme permettant la fermeture/ouverture de l’iris limitant la quantité de lumière et filtrant les rayons les plus </a:t>
            </a:r>
            <a:r>
              <a:rPr lang="fr-FR" sz="1600" dirty="0" smtClean="0">
                <a:latin typeface="Arial" panose="020B0604020202020204" pitchFamily="34" charset="0"/>
                <a:cs typeface="Arial" panose="020B0604020202020204" pitchFamily="34" charset="0"/>
              </a:rPr>
              <a:t>éloignés du centre optique.</a:t>
            </a:r>
            <a:endParaRPr lang="fr-FR"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8876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33530" t="184" r="34835" b="52107"/>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6"/>
            <a:ext cx="173954" cy="4160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310652"/>
            <a:ext cx="163814" cy="6309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pic>
        <p:nvPicPr>
          <p:cNvPr id="93" name="Imag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68134" y="4745759"/>
            <a:ext cx="4607665"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Mécanisme permettant la fermeture/ouverture de l’iris limitant la quantité de lumière et filtrant les rayons les plus </a:t>
            </a:r>
            <a:r>
              <a:rPr lang="fr-FR" sz="1600" dirty="0" smtClean="0">
                <a:latin typeface="Arial" panose="020B0604020202020204" pitchFamily="34" charset="0"/>
                <a:cs typeface="Arial" panose="020B0604020202020204" pitchFamily="34" charset="0"/>
              </a:rPr>
              <a:t>éloignés du centre optique.</a:t>
            </a:r>
            <a:endParaRPr lang="fr-FR"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7586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67059" t="596" r="1306" b="51695"/>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5"/>
            <a:ext cx="163200" cy="6057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196260"/>
            <a:ext cx="171122" cy="7453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pic>
        <p:nvPicPr>
          <p:cNvPr id="93" name="Imag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8134" y="4745759"/>
            <a:ext cx="4607665"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Mécanisme permettant la fermeture/ouverture de l’iris limitant la quantité de lumière et filtrant les rayons les plus </a:t>
            </a:r>
            <a:r>
              <a:rPr lang="fr-FR" sz="1600" dirty="0" smtClean="0">
                <a:latin typeface="Arial" panose="020B0604020202020204" pitchFamily="34" charset="0"/>
                <a:cs typeface="Arial" panose="020B0604020202020204" pitchFamily="34" charset="0"/>
              </a:rPr>
              <a:t>éloignés du centre optique.</a:t>
            </a:r>
            <a:endParaRPr lang="fr-FR"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6105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2230" y="4797991"/>
            <a:ext cx="4744500"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Plus on ferme, plus la profondeur de champ est grande (en supprimant les rayons éloignés du centre optique).</a:t>
            </a:r>
            <a:endParaRPr lang="fr-FR" sz="1600" dirty="0">
              <a:latin typeface="Arial" panose="020B0604020202020204" pitchFamily="34" charset="0"/>
              <a:cs typeface="Arial" panose="020B0604020202020204" pitchFamily="34" charset="0"/>
            </a:endParaRP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35" name="Picture 2" descr="https://www.01net.com/app/uploads/2015/02/1034368.jpg"/>
          <p:cNvPicPr>
            <a:picLocks noChangeAspect="1" noChangeArrowheads="1"/>
          </p:cNvPicPr>
          <p:nvPr/>
        </p:nvPicPr>
        <p:blipFill rotWithShape="1">
          <a:blip r:embed="rId6">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vers le bas 6"/>
          <p:cNvSpPr/>
          <p:nvPr/>
        </p:nvSpPr>
        <p:spPr>
          <a:xfrm>
            <a:off x="2969817" y="1877250"/>
            <a:ext cx="174567" cy="783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84374" y="3133265"/>
            <a:ext cx="174567" cy="8244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avec flèche 48"/>
          <p:cNvCxnSpPr/>
          <p:nvPr/>
        </p:nvCxnSpPr>
        <p:spPr>
          <a:xfrm flipH="1">
            <a:off x="4322991" y="2272213"/>
            <a:ext cx="8247" cy="92404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4331238" y="3474864"/>
            <a:ext cx="1" cy="55323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H="1">
            <a:off x="3712115" y="2055021"/>
            <a:ext cx="8247" cy="9240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12115" y="3257672"/>
            <a:ext cx="8248" cy="10197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a:off x="4809888" y="2272213"/>
            <a:ext cx="0" cy="114164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4809888" y="3692461"/>
            <a:ext cx="8248" cy="37523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5416792" y="2014538"/>
            <a:ext cx="0" cy="15870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flipH="1" flipV="1">
            <a:off x="5425040" y="3880192"/>
            <a:ext cx="2893" cy="4368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a:off x="3736098" y="4253976"/>
            <a:ext cx="1644948" cy="158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60911" y="4244866"/>
            <a:ext cx="1093569" cy="200055"/>
          </a:xfrm>
          <a:prstGeom prst="rect">
            <a:avLst/>
          </a:prstGeom>
        </p:spPr>
        <p:txBody>
          <a:bodyPr wrap="squar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65" name="Connecteur droit avec flèche 64"/>
          <p:cNvCxnSpPr/>
          <p:nvPr/>
        </p:nvCxnSpPr>
        <p:spPr>
          <a:xfrm>
            <a:off x="4410936" y="720466"/>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flipV="1">
            <a:off x="4410936" y="1473397"/>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avec flèche 67"/>
          <p:cNvCxnSpPr>
            <a:endCxn id="67"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cxnSp>
        <p:nvCxnSpPr>
          <p:cNvPr id="70" name="Connecteur droit avec flèche 69"/>
          <p:cNvCxnSpPr/>
          <p:nvPr/>
        </p:nvCxnSpPr>
        <p:spPr>
          <a:xfrm>
            <a:off x="4293525" y="727321"/>
            <a:ext cx="1" cy="43826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4293525" y="1480252"/>
            <a:ext cx="4124" cy="3444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2" descr="undefined"/>
          <p:cNvPicPr>
            <a:picLocks noChangeAspect="1" noChangeArrowheads="1"/>
          </p:cNvPicPr>
          <p:nvPr/>
        </p:nvPicPr>
        <p:blipFill rotWithShape="1">
          <a:blip r:embed="rId7">
            <a:extLst>
              <a:ext uri="{28A0092B-C50C-407E-A947-70E740481C1C}">
                <a14:useLocalDpi xmlns:a14="http://schemas.microsoft.com/office/drawing/2010/main" val="0"/>
              </a:ext>
            </a:extLst>
          </a:blip>
          <a:srcRect l="33748" t="49722" r="34617" b="2569"/>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86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Aberrations optiques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11" name="Groupe 10"/>
          <p:cNvGrpSpPr/>
          <p:nvPr/>
        </p:nvGrpSpPr>
        <p:grpSpPr>
          <a:xfrm>
            <a:off x="6339084" y="842165"/>
            <a:ext cx="5090854" cy="4395085"/>
            <a:chOff x="-385544" y="673303"/>
            <a:chExt cx="5090854" cy="4395085"/>
          </a:xfrm>
        </p:grpSpPr>
        <p:sp>
          <p:nvSpPr>
            <p:cNvPr id="17" name="ZoneTexte 16"/>
            <p:cNvSpPr txBox="1"/>
            <p:nvPr/>
          </p:nvSpPr>
          <p:spPr>
            <a:xfrm>
              <a:off x="497174" y="673303"/>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Aberration chromatique</a:t>
              </a:r>
            </a:p>
          </p:txBody>
        </p:sp>
        <p:grpSp>
          <p:nvGrpSpPr>
            <p:cNvPr id="4" name="Groupe 3"/>
            <p:cNvGrpSpPr/>
            <p:nvPr/>
          </p:nvGrpSpPr>
          <p:grpSpPr>
            <a:xfrm>
              <a:off x="-385544" y="1195754"/>
              <a:ext cx="5090854" cy="3872634"/>
              <a:chOff x="-385544" y="1195754"/>
              <a:chExt cx="5090854" cy="3872634"/>
            </a:xfrm>
          </p:grpSpPr>
          <p:pic>
            <p:nvPicPr>
              <p:cNvPr id="2050" name="Picture 2" descr="https://photomaniac.fr/wp-content/uploads/2023/04/image-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44" y="3265869"/>
                <a:ext cx="2249161" cy="1802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hotomaniac.fr/wp-content/uploads/2023/04/imag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32" y="1195754"/>
                <a:ext cx="31432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errations des jumelles et longues-vues - TopOptics : jumelles,  longues-vues, digiscop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243" y="3382948"/>
                <a:ext cx="2784067" cy="156835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https://assets.katogroup.eu/i/katogroup/sferische%2520aberratie%25202_406x412?%24center=center&amp;%24poi=poi&amp;%24product-image%24=&amp;fmt=auto&amp;poi=%7B%24this.metadata.pointOfInterest.x%7D%2C%7B%24this.metadata.pointOfInterest.y%7D%2C%7B%24this.metadata.pointOfInterest.w%7D%2C%7B%24this.metadata.pointOfInterest.h%7D&amp;scaleFit=%7B%28%24this.metadata.pointOfInterest%29%3F%24poi%3A%24center%7D&amp;sm=c&amp;w=762"/>
          <p:cNvPicPr>
            <a:picLocks noChangeAspect="1" noChangeArrowheads="1"/>
          </p:cNvPicPr>
          <p:nvPr/>
        </p:nvPicPr>
        <p:blipFill rotWithShape="1">
          <a:blip r:embed="rId6">
            <a:extLst>
              <a:ext uri="{28A0092B-C50C-407E-A947-70E740481C1C}">
                <a14:useLocalDpi xmlns:a14="http://schemas.microsoft.com/office/drawing/2010/main" val="0"/>
              </a:ext>
            </a:extLst>
          </a:blip>
          <a:srcRect t="47777"/>
          <a:stretch/>
        </p:blipFill>
        <p:spPr bwMode="auto">
          <a:xfrm>
            <a:off x="674531" y="1792226"/>
            <a:ext cx="2398877" cy="127249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1305845" y="842165"/>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Aberration géométrique</a:t>
            </a:r>
          </a:p>
        </p:txBody>
      </p:sp>
      <p:pic>
        <p:nvPicPr>
          <p:cNvPr id="2062" name="Picture 14"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1965" y="1450379"/>
            <a:ext cx="2116047" cy="189408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04186" y="5627240"/>
            <a:ext cx="10919868" cy="830997"/>
          </a:xfrm>
          <a:prstGeom prst="rect">
            <a:avLst/>
          </a:prstGeom>
          <a:noFill/>
        </p:spPr>
        <p:txBody>
          <a:bodyPr wrap="square" rtlCol="0">
            <a:spAutoFit/>
          </a:bodyPr>
          <a:lstStyle/>
          <a:p>
            <a:pPr algn="just"/>
            <a:r>
              <a:rPr lang="fr-FR" sz="1600" dirty="0" smtClean="0">
                <a:latin typeface="Arial" panose="020B0604020202020204" pitchFamily="34" charset="0"/>
                <a:cs typeface="Arial" panose="020B0604020202020204" pitchFamily="34" charset="0"/>
              </a:rPr>
              <a:t>Les focales courtes (lentilles à forte courbure </a:t>
            </a:r>
            <a:r>
              <a:rPr lang="fr-FR" sz="1600" dirty="0" smtClean="0">
                <a:latin typeface="Arial" panose="020B0604020202020204" pitchFamily="34" charset="0"/>
                <a:cs typeface="Arial" panose="020B0604020202020204" pitchFamily="34" charset="0"/>
              </a:rPr>
              <a:t>avec une </a:t>
            </a:r>
            <a:r>
              <a:rPr lang="fr-FR" sz="1600" dirty="0" smtClean="0">
                <a:latin typeface="Arial" panose="020B0604020202020204" pitchFamily="34" charset="0"/>
                <a:cs typeface="Arial" panose="020B0604020202020204" pitchFamily="34" charset="0"/>
              </a:rPr>
              <a:t>déviation importante de la lumière) ont plus de risques de présenter des aberrations. L’utilisation de plusieurs optiques dans un objectif permet de limiter et compenser une partie de ces aberrations.  </a:t>
            </a:r>
            <a:r>
              <a:rPr lang="fr-FR" sz="1600" dirty="0" smtClean="0">
                <a:solidFill>
                  <a:schemeClr val="accent1"/>
                </a:solidFill>
                <a:latin typeface="Arial" panose="020B0604020202020204" pitchFamily="34" charset="0"/>
                <a:cs typeface="Arial" panose="020B0604020202020204" pitchFamily="34" charset="0"/>
              </a:rPr>
              <a:t>Correction possible par traitement d’image avec une calibration du système de vision</a:t>
            </a:r>
            <a:r>
              <a:rPr lang="fr-FR" sz="1600" dirty="0" smtClean="0">
                <a:latin typeface="Arial" panose="020B0604020202020204" pitchFamily="34" charset="0"/>
                <a:cs typeface="Arial" panose="020B0604020202020204" pitchFamily="34" charset="0"/>
              </a:rPr>
              <a:t>.</a:t>
            </a:r>
            <a:endParaRPr lang="fr-FR" sz="1600" dirty="0">
              <a:latin typeface="Arial" panose="020B0604020202020204" pitchFamily="34" charset="0"/>
              <a:cs typeface="Arial" panose="020B0604020202020204" pitchFamily="34" charset="0"/>
            </a:endParaRPr>
          </a:p>
        </p:txBody>
      </p:sp>
      <p:pic>
        <p:nvPicPr>
          <p:cNvPr id="1026" name="Picture 2" descr="Distorsions géométriques dans la Phoographi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50" y="3450108"/>
            <a:ext cx="3103415" cy="209665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9"/>
          <a:stretch>
            <a:fillRect/>
          </a:stretch>
        </p:blipFill>
        <p:spPr>
          <a:xfrm flipH="1">
            <a:off x="3326591" y="3450108"/>
            <a:ext cx="2552910" cy="1111849"/>
          </a:xfrm>
          <a:prstGeom prst="rect">
            <a:avLst/>
          </a:prstGeom>
        </p:spPr>
      </p:pic>
      <p:sp>
        <p:nvSpPr>
          <p:cNvPr id="7" name="Rectangle 6"/>
          <p:cNvSpPr/>
          <p:nvPr/>
        </p:nvSpPr>
        <p:spPr>
          <a:xfrm>
            <a:off x="3326591" y="4612579"/>
            <a:ext cx="2552910" cy="646331"/>
          </a:xfrm>
          <a:prstGeom prst="rect">
            <a:avLst/>
          </a:prstGeom>
        </p:spPr>
        <p:txBody>
          <a:bodyPr wrap="square">
            <a:spAutoFit/>
          </a:bodyPr>
          <a:lstStyle/>
          <a:p>
            <a:r>
              <a:rPr lang="fr-FR" sz="1200" dirty="0" smtClean="0">
                <a:latin typeface="Arial" panose="020B0604020202020204" pitchFamily="34" charset="0"/>
                <a:cs typeface="Arial" panose="020B0604020202020204" pitchFamily="34" charset="0"/>
              </a:rPr>
              <a:t>Calibration du </a:t>
            </a:r>
            <a:r>
              <a:rPr lang="fr-FR" sz="1200" dirty="0">
                <a:latin typeface="Arial" panose="020B0604020202020204" pitchFamily="34" charset="0"/>
                <a:cs typeface="Arial" panose="020B0604020202020204" pitchFamily="34" charset="0"/>
              </a:rPr>
              <a:t>système de </a:t>
            </a:r>
            <a:r>
              <a:rPr lang="fr-FR" sz="1200" dirty="0" smtClean="0">
                <a:latin typeface="Arial" panose="020B0604020202020204" pitchFamily="34" charset="0"/>
                <a:cs typeface="Arial" panose="020B0604020202020204" pitchFamily="34" charset="0"/>
              </a:rPr>
              <a:t>vision pour corriger les aberrations par l’utilisation de mires.</a:t>
            </a:r>
            <a:endParaRPr lang="fr-FR" sz="1200" dirty="0"/>
          </a:p>
        </p:txBody>
      </p:sp>
      <p:sp>
        <p:nvSpPr>
          <p:cNvPr id="9" name="AutoShape 2" descr="Pourquoi……le prisme fait-il apparaître un arc-en-ciel ? – yoga des yeux"/>
          <p:cNvSpPr>
            <a:spLocks noChangeAspect="1" noChangeArrowheads="1"/>
          </p:cNvSpPr>
          <p:nvPr/>
        </p:nvSpPr>
        <p:spPr bwMode="auto">
          <a:xfrm>
            <a:off x="155575" y="-822325"/>
            <a:ext cx="22288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2" descr="Quel objectif photo choisir en 2020 ? | Guide d&amp;#39;achat Materiel.net"/>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5545180" y="1025054"/>
            <a:ext cx="1062848" cy="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0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smtClean="0"/>
              <a:t>Images - TD</a:t>
            </a:r>
          </a:p>
          <a:p>
            <a:pPr marL="881063" lvl="2" indent="-342900">
              <a:buFont typeface="+mj-lt"/>
              <a:buAutoNum type="alphaLcParenR"/>
            </a:pPr>
            <a:r>
              <a:rPr lang="fr-FR" b="1" noProof="1" smtClean="0"/>
              <a:t>Environnement de développement pour le traitement d’image</a:t>
            </a:r>
          </a:p>
          <a:p>
            <a:pPr marL="881063" lvl="2" indent="-342900">
              <a:buFont typeface="+mj-lt"/>
              <a:buAutoNum type="alphaLcParenR"/>
            </a:pPr>
            <a:r>
              <a:rPr lang="fr-FR" b="1" noProof="1" smtClean="0"/>
              <a:t>Utilisation d’une librairie de vision par ordinateur</a:t>
            </a:r>
            <a:endParaRPr lang="fr-FR" b="1"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67</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a:extLst>
              <a:ext uri="{28A0092B-C50C-407E-A947-70E740481C1C}">
                <a14:useLocalDpi xmlns:a14="http://schemas.microsoft.com/office/drawing/2010/main" val="0"/>
              </a:ext>
            </a:extLst>
          </a:blip>
          <a:srcRect l="8523" r="8523"/>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265313" y="1443841"/>
            <a:ext cx="5830687" cy="535531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Un environnement de développement intégré (IDE) : </a:t>
            </a:r>
            <a:r>
              <a:rPr lang="fr-FR" dirty="0">
                <a:latin typeface="Arial" panose="020B0604020202020204" pitchFamily="34" charset="0"/>
                <a:cs typeface="Arial" panose="020B0604020202020204" pitchFamily="34" charset="0"/>
              </a:rPr>
              <a:t>une application logicielle qui aide les programmeurs à développer efficacement le code </a:t>
            </a:r>
            <a:r>
              <a:rPr lang="fr-FR" dirty="0" smtClean="0">
                <a:latin typeface="Arial" panose="020B0604020202020204" pitchFamily="34" charset="0"/>
                <a:cs typeface="Arial" panose="020B0604020202020204" pitchFamily="34" charset="0"/>
              </a:rPr>
              <a:t>logiciel/algorithmes. </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a:t>
            </a:r>
            <a:r>
              <a:rPr lang="fr-FR" dirty="0" err="1">
                <a:latin typeface="Arial" panose="020B0604020202020204" pitchFamily="34" charset="0"/>
                <a:cs typeface="Arial" panose="020B0604020202020204" pitchFamily="34" charset="0"/>
              </a:rPr>
              <a:t>matlab</a:t>
            </a:r>
            <a:r>
              <a:rPr lang="fr-FR" dirty="0">
                <a:latin typeface="Arial" panose="020B0604020202020204" pitchFamily="34" charset="0"/>
                <a:cs typeface="Arial" panose="020B0604020202020204" pitchFamily="34" charset="0"/>
              </a:rPr>
              <a:t> etc…)</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Un langage de programmation </a:t>
            </a:r>
            <a:r>
              <a:rPr lang="fr-FR" dirty="0">
                <a:latin typeface="Arial" panose="020B0604020202020204" pitchFamily="34" charset="0"/>
                <a:cs typeface="Arial" panose="020B0604020202020204" pitchFamily="34" charset="0"/>
              </a:rPr>
              <a:t>pour le pilotage </a:t>
            </a:r>
            <a:r>
              <a:rPr lang="fr-FR">
                <a:latin typeface="Arial" panose="020B0604020202020204" pitchFamily="34" charset="0"/>
                <a:cs typeface="Arial" panose="020B0604020202020204" pitchFamily="34" charset="0"/>
              </a:rPr>
              <a:t>des </a:t>
            </a:r>
            <a:r>
              <a:rPr lang="fr-FR" smtClean="0">
                <a:latin typeface="Arial" panose="020B0604020202020204" pitchFamily="34" charset="0"/>
                <a:cs typeface="Arial" panose="020B0604020202020204" pitchFamily="34" charset="0"/>
              </a:rPr>
              <a:t>caméras, triggers </a:t>
            </a:r>
            <a:r>
              <a:rPr lang="fr-FR" dirty="0">
                <a:latin typeface="Arial" panose="020B0604020202020204" pitchFamily="34" charset="0"/>
                <a:cs typeface="Arial" panose="020B0604020202020204" pitchFamily="34" charset="0"/>
              </a:rPr>
              <a:t>et le traitement d’image. (C++, python, C, etc…)</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a:t>
            </a:r>
          </a:p>
          <a:p>
            <a:r>
              <a:rPr lang="fr-FR" b="1" dirty="0">
                <a:latin typeface="Arial" panose="020B0604020202020204" pitchFamily="34" charset="0"/>
                <a:cs typeface="Arial" panose="020B0604020202020204" pitchFamily="34" charset="0"/>
              </a:rPr>
              <a:t>Outils / librairie de vision par ordinateur </a:t>
            </a:r>
            <a:r>
              <a:rPr lang="fr-FR" dirty="0">
                <a:latin typeface="Arial" panose="020B0604020202020204" pitchFamily="34" charset="0"/>
                <a:cs typeface="Arial" panose="020B0604020202020204" pitchFamily="34" charset="0"/>
              </a:rPr>
              <a:t>fournissant les outils classiques de traitement d’image (lecture/écriture d’image, opérations matricielles, filtres, etc…) </a:t>
            </a:r>
          </a:p>
          <a:p>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a:t>
            </a:r>
          </a:p>
          <a:p>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TD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68</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695633"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40387742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37613"/>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69</a:t>
            </a:fld>
            <a:endParaRPr lang="fr-FR" dirty="0"/>
          </a:p>
        </p:txBody>
      </p:sp>
      <p:pic>
        <p:nvPicPr>
          <p:cNvPr id="15" name="Espace réservé pour une image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197" r="28197"/>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a:duotone>
              <a:schemeClr val="accent3">
                <a:shade val="45000"/>
                <a:satMod val="135000"/>
              </a:schemeClr>
              <a:prstClr val="white"/>
            </a:duotone>
            <a:extLst>
              <a:ext uri="{BEBA8EAE-BF5A-486C-A8C5-ECC9F3942E4B}">
                <a14:imgProps xmlns:a14="http://schemas.microsoft.com/office/drawing/2010/main">
                  <a14:imgLayer r:embed="rId11">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39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a:srcRect l="6884"/>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smtClean="0">
                <a:latin typeface="Arial" panose="020B0604020202020204" pitchFamily="34" charset="0"/>
                <a:cs typeface="Arial" panose="020B0604020202020204" pitchFamily="34" charset="0"/>
              </a:rPr>
              <a:t>Capteurs </a:t>
            </a:r>
            <a:r>
              <a:rPr lang="fr-FR" sz="1200" dirty="0">
                <a:latin typeface="Arial" panose="020B0604020202020204" pitchFamily="34" charset="0"/>
                <a:cs typeface="Arial" panose="020B0604020202020204" pitchFamily="34" charset="0"/>
              </a:rPr>
              <a:t>/ </a:t>
            </a:r>
            <a:r>
              <a:rPr lang="fr-FR" sz="1200" dirty="0" smtClean="0">
                <a:latin typeface="Arial" panose="020B0604020202020204" pitchFamily="34" charset="0"/>
                <a:cs typeface="Arial" panose="020B0604020202020204" pitchFamily="34" charset="0"/>
              </a:rPr>
              <a:t>triggers</a:t>
            </a:r>
            <a:endParaRPr lang="fr-FR" sz="1200" dirty="0">
              <a:latin typeface="Arial" panose="020B0604020202020204" pitchFamily="34" charset="0"/>
              <a:cs typeface="Arial" panose="020B0604020202020204" pitchFamily="34" charset="0"/>
            </a:endParaRPr>
          </a:p>
        </p:txBody>
      </p:sp>
      <p:pic>
        <p:nvPicPr>
          <p:cNvPr id="2049" name="Image 20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a:extLst>
              <a:ext uri="{28A0092B-C50C-407E-A947-70E740481C1C}">
                <a14:useLocalDpi xmlns:a14="http://schemas.microsoft.com/office/drawing/2010/main" val="0"/>
              </a:ext>
            </a:extLst>
          </a:blip>
          <a:srcRect l="1866"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Numérique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smtClean="0">
                <a:solidFill>
                  <a:schemeClr val="tx1"/>
                </a:solidFill>
                <a:latin typeface="Arial" panose="020B0604020202020204" pitchFamily="34" charset="0"/>
                <a:cs typeface="Arial" panose="020B0604020202020204" pitchFamily="34" charset="0"/>
              </a:rPr>
              <a:t>Filtres chromatiques</a:t>
            </a: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4963</TotalTime>
  <Words>6717</Words>
  <Application>Microsoft Office PowerPoint</Application>
  <PresentationFormat>Grand écran</PresentationFormat>
  <Paragraphs>1154</Paragraphs>
  <Slides>69</Slides>
  <Notes>69</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69</vt:i4>
      </vt:variant>
    </vt:vector>
  </HeadingPairs>
  <TitlesOfParts>
    <vt:vector size="80" baseType="lpstr">
      <vt:lpstr>Agency FB</vt:lpstr>
      <vt:lpstr>Arial</vt:lpstr>
      <vt:lpstr>Calibri</vt:lpstr>
      <vt:lpstr>Cambria Math</vt:lpstr>
      <vt:lpstr>GungsuhChe</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 la scène vs dynamique du capteur</vt:lpstr>
      <vt:lpstr>Dynamique de la scène vs dynamique du capteur</vt:lpstr>
      <vt:lpstr>Dynamique des capteurs existants</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Vision industrielle</vt:lpstr>
      <vt:lpstr>Objectif &amp; Caméra</vt:lpstr>
      <vt:lpstr>Objectif – Constitution</vt:lpstr>
      <vt:lpstr>Optique – Constitution</vt:lpstr>
      <vt:lpstr>Optique – Constitution</vt:lpstr>
      <vt:lpstr>Optique – Constitution</vt:lpstr>
      <vt:lpstr>Optique géométrique – Lentille mince convergente</vt:lpstr>
      <vt:lpstr>Optique géométrique – Lentille mince convergente</vt:lpstr>
      <vt:lpstr>Objectif et vision industrielle</vt:lpstr>
      <vt:lpstr>Focale et grandissement</vt:lpstr>
      <vt:lpstr>Focale et grandissement</vt:lpstr>
      <vt:lpstr>Mise au point (ou focus)</vt:lpstr>
      <vt:lpstr>Mise au point (ou focus)</vt:lpstr>
      <vt:lpstr>TD2 : Exercice</vt:lpstr>
      <vt:lpstr>TD2 : Exercice</vt:lpstr>
      <vt:lpstr>TD2 : Exercice</vt:lpstr>
      <vt:lpstr>Mise au point (focus)</vt:lpstr>
      <vt:lpstr>Flou ?</vt:lpstr>
      <vt:lpstr>Profondeur de champ</vt:lpstr>
      <vt:lpstr>L’ouverture</vt:lpstr>
      <vt:lpstr>L’ouverture</vt:lpstr>
      <vt:lpstr>L’ouverture</vt:lpstr>
      <vt:lpstr>L’ouverture</vt:lpstr>
      <vt:lpstr>Aberrations optiques</vt:lpstr>
      <vt:lpstr>Image</vt:lpstr>
      <vt:lpstr>TD - Environnement de développement pour le traitement d’image.</vt:lpstr>
      <vt:lpstr>Vision industrielle BUT Génie électrique et informatique industrielle IUT de bordeaux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575</cp:revision>
  <dcterms:created xsi:type="dcterms:W3CDTF">2023-10-03T18:03:24Z</dcterms:created>
  <dcterms:modified xsi:type="dcterms:W3CDTF">2023-10-23T10:51:46Z</dcterms:modified>
</cp:coreProperties>
</file>